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2" r:id="rId4"/>
    <p:sldId id="273" r:id="rId5"/>
    <p:sldId id="269" r:id="rId6"/>
    <p:sldId id="259" r:id="rId7"/>
    <p:sldId id="263" r:id="rId8"/>
    <p:sldId id="264" r:id="rId9"/>
    <p:sldId id="270" r:id="rId10"/>
    <p:sldId id="271"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2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73E0C-87A4-4437-BC85-C917F95888C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3B815AC-A086-476B-8EBB-FB1EB3B255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681150B-9620-4152-BB21-9AD3C8E54E7B}"/>
              </a:ext>
            </a:extLst>
          </p:cNvPr>
          <p:cNvSpPr>
            <a:spLocks noGrp="1"/>
          </p:cNvSpPr>
          <p:nvPr>
            <p:ph type="dt" sz="half" idx="10"/>
          </p:nvPr>
        </p:nvSpPr>
        <p:spPr/>
        <p:txBody>
          <a:bodyPr/>
          <a:lstStyle/>
          <a:p>
            <a:fld id="{61DE668D-ACBA-403C-8536-CC6C0299EA5A}" type="datetimeFigureOut">
              <a:rPr kumimoji="1" lang="ja-JP" altLang="en-US" smtClean="0"/>
              <a:t>2020/6/10</a:t>
            </a:fld>
            <a:endParaRPr kumimoji="1" lang="ja-JP" altLang="en-US"/>
          </a:p>
        </p:txBody>
      </p:sp>
      <p:sp>
        <p:nvSpPr>
          <p:cNvPr id="5" name="フッター プレースホルダー 4">
            <a:extLst>
              <a:ext uri="{FF2B5EF4-FFF2-40B4-BE49-F238E27FC236}">
                <a16:creationId xmlns:a16="http://schemas.microsoft.com/office/drawing/2014/main" id="{676C72FA-0303-482E-94BF-EF331DA824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6E9763-7138-4F48-9A54-DE9117056218}"/>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273263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43366-EDF3-403C-B94B-B659FC895A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705634-70E7-4CF5-9EC0-3331BFF587C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69609-2F0A-4FEA-8F1A-CA0FA564C3CC}"/>
              </a:ext>
            </a:extLst>
          </p:cNvPr>
          <p:cNvSpPr>
            <a:spLocks noGrp="1"/>
          </p:cNvSpPr>
          <p:nvPr>
            <p:ph type="dt" sz="half" idx="10"/>
          </p:nvPr>
        </p:nvSpPr>
        <p:spPr/>
        <p:txBody>
          <a:bodyPr/>
          <a:lstStyle/>
          <a:p>
            <a:fld id="{61DE668D-ACBA-403C-8536-CC6C0299EA5A}" type="datetimeFigureOut">
              <a:rPr kumimoji="1" lang="ja-JP" altLang="en-US" smtClean="0"/>
              <a:t>2020/6/10</a:t>
            </a:fld>
            <a:endParaRPr kumimoji="1" lang="ja-JP" altLang="en-US"/>
          </a:p>
        </p:txBody>
      </p:sp>
      <p:sp>
        <p:nvSpPr>
          <p:cNvPr id="5" name="フッター プレースホルダー 4">
            <a:extLst>
              <a:ext uri="{FF2B5EF4-FFF2-40B4-BE49-F238E27FC236}">
                <a16:creationId xmlns:a16="http://schemas.microsoft.com/office/drawing/2014/main" id="{FC4EFF5F-BB86-435F-B38E-3475F54BA8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27B7BC-275C-425B-BAA2-E27DDAC111D2}"/>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426885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C107139-D2C1-4BC0-823F-844F45494D3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3B0D18-4179-483F-AA2F-322692AF43D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7F2C0F-647B-489C-A1CB-C9CC95C0BD36}"/>
              </a:ext>
            </a:extLst>
          </p:cNvPr>
          <p:cNvSpPr>
            <a:spLocks noGrp="1"/>
          </p:cNvSpPr>
          <p:nvPr>
            <p:ph type="dt" sz="half" idx="10"/>
          </p:nvPr>
        </p:nvSpPr>
        <p:spPr/>
        <p:txBody>
          <a:bodyPr/>
          <a:lstStyle/>
          <a:p>
            <a:fld id="{61DE668D-ACBA-403C-8536-CC6C0299EA5A}" type="datetimeFigureOut">
              <a:rPr kumimoji="1" lang="ja-JP" altLang="en-US" smtClean="0"/>
              <a:t>2020/6/10</a:t>
            </a:fld>
            <a:endParaRPr kumimoji="1" lang="ja-JP" altLang="en-US"/>
          </a:p>
        </p:txBody>
      </p:sp>
      <p:sp>
        <p:nvSpPr>
          <p:cNvPr id="5" name="フッター プレースホルダー 4">
            <a:extLst>
              <a:ext uri="{FF2B5EF4-FFF2-40B4-BE49-F238E27FC236}">
                <a16:creationId xmlns:a16="http://schemas.microsoft.com/office/drawing/2014/main" id="{1F3A590D-0047-4816-9854-6015260F72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922F3C-4949-43DD-8440-431FBA98F8B8}"/>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320215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44C300-2E96-496F-98FF-48739A877206}"/>
              </a:ext>
            </a:extLst>
          </p:cNvPr>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E01A5683-345D-4416-B461-5352E93623C1}"/>
              </a:ext>
            </a:extLst>
          </p:cNvPr>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6B0FCAE9-D0C6-4C4C-9028-D6384197D959}"/>
              </a:ext>
            </a:extLst>
          </p:cNvPr>
          <p:cNvSpPr>
            <a:spLocks noGrp="1"/>
          </p:cNvSpPr>
          <p:nvPr>
            <p:ph type="dt" sz="half" idx="10"/>
          </p:nvPr>
        </p:nvSpPr>
        <p:spPr/>
        <p:txBody>
          <a:bodyPr/>
          <a:lstStyle>
            <a:lvl1pPr>
              <a:defRPr>
                <a:latin typeface="ＭＳ Ｐゴシック" panose="020B0600070205080204" pitchFamily="50" charset="-128"/>
                <a:ea typeface="ＭＳ Ｐゴシック" panose="020B0600070205080204" pitchFamily="50" charset="-128"/>
              </a:defRPr>
            </a:lvl1pPr>
          </a:lstStyle>
          <a:p>
            <a:fld id="{61DE668D-ACBA-403C-8536-CC6C0299EA5A}" type="datetimeFigureOut">
              <a:rPr lang="ja-JP" altLang="en-US" smtClean="0"/>
              <a:pPr/>
              <a:t>2020/6/10</a:t>
            </a:fld>
            <a:endParaRPr lang="ja-JP" altLang="en-US" dirty="0"/>
          </a:p>
        </p:txBody>
      </p:sp>
      <p:sp>
        <p:nvSpPr>
          <p:cNvPr id="5" name="フッター プレースホルダー 4">
            <a:extLst>
              <a:ext uri="{FF2B5EF4-FFF2-40B4-BE49-F238E27FC236}">
                <a16:creationId xmlns:a16="http://schemas.microsoft.com/office/drawing/2014/main" id="{651AC77C-9095-4A56-A827-D63E8102E19F}"/>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F0C936C9-366D-4388-A77D-E7EC8DC13AC3}"/>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281766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01E581-7F11-43F7-B1C8-A9820389402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1F87A4-208A-49A0-9FB2-D35EBA90C4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BD1BC14-7AFC-42A5-A3B5-21EC47FB9181}"/>
              </a:ext>
            </a:extLst>
          </p:cNvPr>
          <p:cNvSpPr>
            <a:spLocks noGrp="1"/>
          </p:cNvSpPr>
          <p:nvPr>
            <p:ph type="dt" sz="half" idx="10"/>
          </p:nvPr>
        </p:nvSpPr>
        <p:spPr/>
        <p:txBody>
          <a:bodyPr/>
          <a:lstStyle/>
          <a:p>
            <a:fld id="{61DE668D-ACBA-403C-8536-CC6C0299EA5A}" type="datetimeFigureOut">
              <a:rPr kumimoji="1" lang="ja-JP" altLang="en-US" smtClean="0"/>
              <a:t>2020/6/10</a:t>
            </a:fld>
            <a:endParaRPr kumimoji="1" lang="ja-JP" altLang="en-US"/>
          </a:p>
        </p:txBody>
      </p:sp>
      <p:sp>
        <p:nvSpPr>
          <p:cNvPr id="5" name="フッター プレースホルダー 4">
            <a:extLst>
              <a:ext uri="{FF2B5EF4-FFF2-40B4-BE49-F238E27FC236}">
                <a16:creationId xmlns:a16="http://schemas.microsoft.com/office/drawing/2014/main" id="{864EEFB2-A9FC-4A6B-B892-2B19709867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AD8910-8745-4257-9AF0-5F51C59FE203}"/>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235789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B9E08B-9B22-412C-BDC4-BBB426EAF4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2F9313-E313-49ED-BBEB-214FC2F4552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0921DFC-432A-4D2B-9085-7764E4316D1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34BFBB6-9B34-4234-8705-27F0318F086B}"/>
              </a:ext>
            </a:extLst>
          </p:cNvPr>
          <p:cNvSpPr>
            <a:spLocks noGrp="1"/>
          </p:cNvSpPr>
          <p:nvPr>
            <p:ph type="dt" sz="half" idx="10"/>
          </p:nvPr>
        </p:nvSpPr>
        <p:spPr/>
        <p:txBody>
          <a:bodyPr/>
          <a:lstStyle/>
          <a:p>
            <a:fld id="{61DE668D-ACBA-403C-8536-CC6C0299EA5A}" type="datetimeFigureOut">
              <a:rPr kumimoji="1" lang="ja-JP" altLang="en-US" smtClean="0"/>
              <a:t>2020/6/10</a:t>
            </a:fld>
            <a:endParaRPr kumimoji="1" lang="ja-JP" altLang="en-US"/>
          </a:p>
        </p:txBody>
      </p:sp>
      <p:sp>
        <p:nvSpPr>
          <p:cNvPr id="6" name="フッター プレースホルダー 5">
            <a:extLst>
              <a:ext uri="{FF2B5EF4-FFF2-40B4-BE49-F238E27FC236}">
                <a16:creationId xmlns:a16="http://schemas.microsoft.com/office/drawing/2014/main" id="{E3756853-631D-432B-ACFF-95D8B15022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28740B-0B27-431A-8886-7310F7C63E06}"/>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322492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79EB41-01BF-4D3A-89D5-74427CB185D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55BA0B-F4F7-4A23-9B7A-B4B4FA6BB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3B63B13-960D-4AF3-9811-E1420976C56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C10D215-F648-4855-8435-8EC5760BF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FFAE69-EC23-4240-BD5A-172252F0ACB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DCEE01F-56B9-471A-AFBE-43886D41675D}"/>
              </a:ext>
            </a:extLst>
          </p:cNvPr>
          <p:cNvSpPr>
            <a:spLocks noGrp="1"/>
          </p:cNvSpPr>
          <p:nvPr>
            <p:ph type="dt" sz="half" idx="10"/>
          </p:nvPr>
        </p:nvSpPr>
        <p:spPr/>
        <p:txBody>
          <a:bodyPr/>
          <a:lstStyle/>
          <a:p>
            <a:fld id="{61DE668D-ACBA-403C-8536-CC6C0299EA5A}" type="datetimeFigureOut">
              <a:rPr kumimoji="1" lang="ja-JP" altLang="en-US" smtClean="0"/>
              <a:t>2020/6/10</a:t>
            </a:fld>
            <a:endParaRPr kumimoji="1" lang="ja-JP" altLang="en-US"/>
          </a:p>
        </p:txBody>
      </p:sp>
      <p:sp>
        <p:nvSpPr>
          <p:cNvPr id="8" name="フッター プレースホルダー 7">
            <a:extLst>
              <a:ext uri="{FF2B5EF4-FFF2-40B4-BE49-F238E27FC236}">
                <a16:creationId xmlns:a16="http://schemas.microsoft.com/office/drawing/2014/main" id="{3E14197D-D74E-4A11-851E-2264789F2E7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D18CE58-DE6E-4597-B763-C1E4ABA35106}"/>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209931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599BE0-9FA1-475F-936F-E7ED9B43E5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1F87D83-96FF-46BE-A9C1-D584607AC07D}"/>
              </a:ext>
            </a:extLst>
          </p:cNvPr>
          <p:cNvSpPr>
            <a:spLocks noGrp="1"/>
          </p:cNvSpPr>
          <p:nvPr>
            <p:ph type="dt" sz="half" idx="10"/>
          </p:nvPr>
        </p:nvSpPr>
        <p:spPr/>
        <p:txBody>
          <a:bodyPr/>
          <a:lstStyle/>
          <a:p>
            <a:fld id="{61DE668D-ACBA-403C-8536-CC6C0299EA5A}" type="datetimeFigureOut">
              <a:rPr kumimoji="1" lang="ja-JP" altLang="en-US" smtClean="0"/>
              <a:t>2020/6/10</a:t>
            </a:fld>
            <a:endParaRPr kumimoji="1" lang="ja-JP" altLang="en-US"/>
          </a:p>
        </p:txBody>
      </p:sp>
      <p:sp>
        <p:nvSpPr>
          <p:cNvPr id="4" name="フッター プレースホルダー 3">
            <a:extLst>
              <a:ext uri="{FF2B5EF4-FFF2-40B4-BE49-F238E27FC236}">
                <a16:creationId xmlns:a16="http://schemas.microsoft.com/office/drawing/2014/main" id="{D09D9339-5D47-4641-8EA7-67B59109CE0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C0ECEC8-8674-4D0D-A260-1AC582D2B6A0}"/>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138724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F0F991A-70B6-4062-9F08-5E3C614721CB}"/>
              </a:ext>
            </a:extLst>
          </p:cNvPr>
          <p:cNvSpPr>
            <a:spLocks noGrp="1"/>
          </p:cNvSpPr>
          <p:nvPr>
            <p:ph type="dt" sz="half" idx="10"/>
          </p:nvPr>
        </p:nvSpPr>
        <p:spPr/>
        <p:txBody>
          <a:bodyPr/>
          <a:lstStyle/>
          <a:p>
            <a:fld id="{61DE668D-ACBA-403C-8536-CC6C0299EA5A}" type="datetimeFigureOut">
              <a:rPr kumimoji="1" lang="ja-JP" altLang="en-US" smtClean="0"/>
              <a:t>2020/6/10</a:t>
            </a:fld>
            <a:endParaRPr kumimoji="1" lang="ja-JP" altLang="en-US"/>
          </a:p>
        </p:txBody>
      </p:sp>
      <p:sp>
        <p:nvSpPr>
          <p:cNvPr id="3" name="フッター プレースホルダー 2">
            <a:extLst>
              <a:ext uri="{FF2B5EF4-FFF2-40B4-BE49-F238E27FC236}">
                <a16:creationId xmlns:a16="http://schemas.microsoft.com/office/drawing/2014/main" id="{3C8F0084-C657-4FA0-AAC9-F2CD0D9115A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EE8B746-7699-466F-B972-9D57ACB7D912}"/>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390099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0CE2E-B737-407F-9D81-3A97A92EC4D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C06CE0-1497-4B03-BC5E-8413476B2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89510EE-618F-4529-8E44-56CE8B784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DCDC0A-02A1-4D15-A0F5-39C75121B06F}"/>
              </a:ext>
            </a:extLst>
          </p:cNvPr>
          <p:cNvSpPr>
            <a:spLocks noGrp="1"/>
          </p:cNvSpPr>
          <p:nvPr>
            <p:ph type="dt" sz="half" idx="10"/>
          </p:nvPr>
        </p:nvSpPr>
        <p:spPr/>
        <p:txBody>
          <a:bodyPr/>
          <a:lstStyle/>
          <a:p>
            <a:fld id="{61DE668D-ACBA-403C-8536-CC6C0299EA5A}" type="datetimeFigureOut">
              <a:rPr kumimoji="1" lang="ja-JP" altLang="en-US" smtClean="0"/>
              <a:t>2020/6/10</a:t>
            </a:fld>
            <a:endParaRPr kumimoji="1" lang="ja-JP" altLang="en-US"/>
          </a:p>
        </p:txBody>
      </p:sp>
      <p:sp>
        <p:nvSpPr>
          <p:cNvPr id="6" name="フッター プレースホルダー 5">
            <a:extLst>
              <a:ext uri="{FF2B5EF4-FFF2-40B4-BE49-F238E27FC236}">
                <a16:creationId xmlns:a16="http://schemas.microsoft.com/office/drawing/2014/main" id="{35CB9DAD-2665-408B-9770-27F69F29F4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833673-3BB6-4AF5-99FA-2FD2C425C1A5}"/>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384395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912449-8B24-4E8B-9890-7F1A9C612A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3D22704-71D8-4AFA-83EF-D526B35B4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2F02F72-CC34-41FD-87B0-4ED13D68A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C10564-A033-4864-98EB-56EFC631FBDF}"/>
              </a:ext>
            </a:extLst>
          </p:cNvPr>
          <p:cNvSpPr>
            <a:spLocks noGrp="1"/>
          </p:cNvSpPr>
          <p:nvPr>
            <p:ph type="dt" sz="half" idx="10"/>
          </p:nvPr>
        </p:nvSpPr>
        <p:spPr/>
        <p:txBody>
          <a:bodyPr/>
          <a:lstStyle/>
          <a:p>
            <a:fld id="{61DE668D-ACBA-403C-8536-CC6C0299EA5A}" type="datetimeFigureOut">
              <a:rPr kumimoji="1" lang="ja-JP" altLang="en-US" smtClean="0"/>
              <a:t>2020/6/10</a:t>
            </a:fld>
            <a:endParaRPr kumimoji="1" lang="ja-JP" altLang="en-US"/>
          </a:p>
        </p:txBody>
      </p:sp>
      <p:sp>
        <p:nvSpPr>
          <p:cNvPr id="6" name="フッター プレースホルダー 5">
            <a:extLst>
              <a:ext uri="{FF2B5EF4-FFF2-40B4-BE49-F238E27FC236}">
                <a16:creationId xmlns:a16="http://schemas.microsoft.com/office/drawing/2014/main" id="{58DC8385-79BE-4323-82F2-90F751ABF1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8B4CB24-D392-4D72-8D2C-F68085BC6666}"/>
              </a:ext>
            </a:extLst>
          </p:cNvPr>
          <p:cNvSpPr>
            <a:spLocks noGrp="1"/>
          </p:cNvSpPr>
          <p:nvPr>
            <p:ph type="sldNum" sz="quarter" idx="12"/>
          </p:nvPr>
        </p:nvSpPr>
        <p:spPr/>
        <p:txBody>
          <a:body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132370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855E2EC-3895-477A-A30D-153262248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C6F7C4-24BA-497F-9D05-2765EFE51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D76D63-8119-4A92-B4B7-4D36D3C6BF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E668D-ACBA-403C-8536-CC6C0299EA5A}" type="datetimeFigureOut">
              <a:rPr kumimoji="1" lang="ja-JP" altLang="en-US" smtClean="0"/>
              <a:t>2020/6/10</a:t>
            </a:fld>
            <a:endParaRPr kumimoji="1" lang="ja-JP" altLang="en-US"/>
          </a:p>
        </p:txBody>
      </p:sp>
      <p:sp>
        <p:nvSpPr>
          <p:cNvPr id="5" name="フッター プレースホルダー 4">
            <a:extLst>
              <a:ext uri="{FF2B5EF4-FFF2-40B4-BE49-F238E27FC236}">
                <a16:creationId xmlns:a16="http://schemas.microsoft.com/office/drawing/2014/main" id="{145F17C9-9525-465F-B567-252E9CBFC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3B581F-EC80-4E96-94A0-4AF9BDEBC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9FF0B-CD4C-4701-B1CD-9C5173D4BB82}" type="slidenum">
              <a:rPr kumimoji="1" lang="ja-JP" altLang="en-US" smtClean="0"/>
              <a:t>‹#›</a:t>
            </a:fld>
            <a:endParaRPr kumimoji="1" lang="ja-JP" altLang="en-US"/>
          </a:p>
        </p:txBody>
      </p:sp>
    </p:spTree>
    <p:extLst>
      <p:ext uri="{BB962C8B-B14F-4D97-AF65-F5344CB8AC3E}">
        <p14:creationId xmlns:p14="http://schemas.microsoft.com/office/powerpoint/2010/main" val="4197001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kyoto-u.ac.jp/apply/entrance_examination/#hs_ghs" TargetMode="External"/><Relationship Id="rId1" Type="http://schemas.openxmlformats.org/officeDocument/2006/relationships/slideLayout" Target="../slideLayouts/slideLayout2.xml"/><Relationship Id="rId4" Type="http://schemas.openxmlformats.org/officeDocument/2006/relationships/hyperlink" Target="http://www.nursing.hs.med.kyoto-u.ac.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390734-0D7D-4172-B0AC-2F0DB2EE4D0F}"/>
              </a:ext>
            </a:extLst>
          </p:cNvPr>
          <p:cNvSpPr>
            <a:spLocks noGrp="1"/>
          </p:cNvSpPr>
          <p:nvPr>
            <p:ph type="ctrTitle"/>
          </p:nvPr>
        </p:nvSpPr>
        <p:spPr>
          <a:xfrm>
            <a:off x="1563077" y="617415"/>
            <a:ext cx="9144000" cy="2414954"/>
          </a:xfrm>
        </p:spPr>
        <p:txBody>
          <a:bodyPr/>
          <a:lstStyle/>
          <a:p>
            <a:r>
              <a:rPr kumimoji="1" lang="ja-JP" altLang="en-US" dirty="0" smtClean="0">
                <a:latin typeface="ＭＳ Ｐゴシック" panose="020B0600070205080204" pitchFamily="50" charset="-128"/>
                <a:ea typeface="ＭＳ Ｐゴシック" panose="020B0600070205080204" pitchFamily="50" charset="-128"/>
              </a:rPr>
              <a:t>「看護</a:t>
            </a:r>
            <a:r>
              <a:rPr kumimoji="1" lang="ja-JP" altLang="en-US" dirty="0">
                <a:latin typeface="ＭＳ Ｐゴシック" panose="020B0600070205080204" pitchFamily="50" charset="-128"/>
                <a:ea typeface="ＭＳ Ｐゴシック" panose="020B0600070205080204" pitchFamily="50" charset="-128"/>
              </a:rPr>
              <a:t>科学</a:t>
            </a:r>
            <a:r>
              <a:rPr kumimoji="1" lang="ja-JP" altLang="en-US" dirty="0" smtClean="0">
                <a:latin typeface="ＭＳ Ｐゴシック" panose="020B0600070205080204" pitchFamily="50" charset="-128"/>
                <a:ea typeface="ＭＳ Ｐゴシック" panose="020B0600070205080204" pitchFamily="50" charset="-128"/>
              </a:rPr>
              <a:t>コース」について</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2"/>
          <a:stretch>
            <a:fillRect/>
          </a:stretch>
        </p:blipFill>
        <p:spPr>
          <a:xfrm>
            <a:off x="8970608" y="3813907"/>
            <a:ext cx="2354996" cy="2292961"/>
          </a:xfrm>
          <a:prstGeom prst="rect">
            <a:avLst/>
          </a:prstGeom>
        </p:spPr>
      </p:pic>
      <p:sp>
        <p:nvSpPr>
          <p:cNvPr id="6" name="テキスト ボックス 5"/>
          <p:cNvSpPr txBox="1"/>
          <p:nvPr/>
        </p:nvSpPr>
        <p:spPr>
          <a:xfrm>
            <a:off x="463332" y="442425"/>
            <a:ext cx="5671745" cy="461665"/>
          </a:xfrm>
          <a:prstGeom prst="rect">
            <a:avLst/>
          </a:prstGeom>
          <a:noFill/>
        </p:spPr>
        <p:txBody>
          <a:bodyPr wrap="none" rtlCol="0">
            <a:spAutoFit/>
          </a:bodyPr>
          <a:lstStyle/>
          <a:p>
            <a:r>
              <a:rPr kumimoji="1" lang="en-US" altLang="ja-JP" sz="2400" dirty="0" smtClean="0">
                <a:latin typeface="ＭＳ Ｐゴシック" panose="020B0600070205080204" pitchFamily="50" charset="-128"/>
                <a:ea typeface="ＭＳ Ｐゴシック" panose="020B0600070205080204" pitchFamily="50" charset="-128"/>
              </a:rPr>
              <a:t>2020/6/13</a:t>
            </a:r>
            <a:r>
              <a:rPr lang="ja-JP" altLang="en-US" sz="2400" dirty="0">
                <a:latin typeface="ＭＳ Ｐゴシック" panose="020B0600070205080204" pitchFamily="50" charset="-128"/>
                <a:ea typeface="ＭＳ Ｐゴシック" panose="020B0600070205080204" pitchFamily="50" charset="-128"/>
              </a:rPr>
              <a:t>　</a:t>
            </a:r>
            <a:r>
              <a:rPr lang="ja-JP" altLang="en-US" sz="2400" dirty="0" smtClean="0">
                <a:latin typeface="ＭＳ Ｐゴシック" panose="020B0600070205080204" pitchFamily="50" charset="-128"/>
                <a:ea typeface="ＭＳ Ｐゴシック" panose="020B0600070205080204" pitchFamily="50" charset="-128"/>
              </a:rPr>
              <a:t>看護科学コース大学院説明会</a:t>
            </a:r>
            <a:endParaRPr kumimoji="1" lang="ja-JP" altLang="en-US"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7240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25649" y="300580"/>
            <a:ext cx="10515600" cy="1097915"/>
          </a:xfrm>
        </p:spPr>
        <p:txBody>
          <a:bodyPr/>
          <a:lstStyle/>
          <a:p>
            <a:r>
              <a:rPr lang="ja-JP" altLang="en-US" b="1" dirty="0">
                <a:solidFill>
                  <a:srgbClr val="0070C0"/>
                </a:solidFill>
                <a:effectLst>
                  <a:outerShdw blurRad="38100" dist="38100" dir="2700000" algn="tl">
                    <a:srgbClr val="000000">
                      <a:alpha val="43137"/>
                    </a:srgbClr>
                  </a:outerShdw>
                </a:effectLst>
              </a:rPr>
              <a:t>みなさまのチャレンジをお待ちしています！</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6372" y="1690689"/>
            <a:ext cx="9714155" cy="4699354"/>
          </a:xfrm>
        </p:spPr>
      </p:pic>
    </p:spTree>
    <p:extLst>
      <p:ext uri="{BB962C8B-B14F-4D97-AF65-F5344CB8AC3E}">
        <p14:creationId xmlns:p14="http://schemas.microsoft.com/office/powerpoint/2010/main" val="116165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3492" y="182244"/>
            <a:ext cx="10515600" cy="742913"/>
          </a:xfrm>
        </p:spPr>
        <p:txBody>
          <a:bodyPr>
            <a:normAutofit/>
          </a:bodyPr>
          <a:lstStyle/>
          <a:p>
            <a:r>
              <a:rPr lang="ja-JP" altLang="en-US" sz="4000" b="1" dirty="0" smtClean="0">
                <a:solidFill>
                  <a:srgbClr val="0070C0"/>
                </a:solidFill>
              </a:rPr>
              <a:t>ご</a:t>
            </a:r>
            <a:r>
              <a:rPr lang="ja-JP" altLang="en-US" sz="4000" b="1" dirty="0">
                <a:solidFill>
                  <a:srgbClr val="0070C0"/>
                </a:solidFill>
              </a:rPr>
              <a:t>紹介</a:t>
            </a:r>
            <a:endParaRPr kumimoji="1" lang="ja-JP" altLang="en-US" sz="4000" b="1" dirty="0">
              <a:solidFill>
                <a:srgbClr val="0070C0"/>
              </a:solidFill>
            </a:endParaRPr>
          </a:p>
        </p:txBody>
      </p:sp>
      <p:sp>
        <p:nvSpPr>
          <p:cNvPr id="3" name="コンテンツ プレースホルダー 2"/>
          <p:cNvSpPr>
            <a:spLocks noGrp="1"/>
          </p:cNvSpPr>
          <p:nvPr>
            <p:ph idx="1"/>
          </p:nvPr>
        </p:nvSpPr>
        <p:spPr>
          <a:xfrm>
            <a:off x="658446" y="1111994"/>
            <a:ext cx="10548816" cy="5515452"/>
          </a:xfrm>
        </p:spPr>
        <p:txBody>
          <a:bodyPr>
            <a:normAutofit fontScale="92500"/>
          </a:bodyPr>
          <a:lstStyle/>
          <a:p>
            <a:pPr>
              <a:lnSpc>
                <a:spcPct val="110000"/>
              </a:lnSpc>
            </a:pPr>
            <a:r>
              <a:rPr lang="ja-JP" altLang="en-US" sz="2600" b="1" dirty="0"/>
              <a:t>超少子高齢社会において、看護の現場は医療機関から地域へと広がり、慢性疾患や認知症を持ちながら独居で生活する人たちが珍しくない現代、柔軟性をもって課題に立ち向かい、新たなケアを創出する看護の力が期待されています</a:t>
            </a:r>
            <a:r>
              <a:rPr lang="ja-JP" altLang="en-US" sz="2600" b="1" dirty="0" smtClean="0"/>
              <a:t>。</a:t>
            </a:r>
            <a:endParaRPr lang="en-US" altLang="ja-JP" sz="2600" b="1" dirty="0"/>
          </a:p>
          <a:p>
            <a:pPr>
              <a:lnSpc>
                <a:spcPct val="110000"/>
              </a:lnSpc>
            </a:pPr>
            <a:r>
              <a:rPr lang="ja-JP" altLang="en-US" sz="2600" b="1" dirty="0" smtClean="0"/>
              <a:t>世界</a:t>
            </a:r>
            <a:r>
              <a:rPr lang="ja-JP" altLang="en-US" sz="2600" b="1" dirty="0"/>
              <a:t>に目を向けると、気候の変動による相次ぐ災害の発生、さらに新型コロナウイルスをはじめとする新興感染症の世界的な流行は、私たちの日々の生活が世界と直結していること、さまざまな学問分野が英知を集結して対応しなければならないこと</a:t>
            </a:r>
            <a:r>
              <a:rPr lang="ja-JP" altLang="en-US" sz="2600" b="1" dirty="0" smtClean="0"/>
              <a:t>を知</a:t>
            </a:r>
            <a:r>
              <a:rPr lang="ja-JP" altLang="en-US" sz="2600" b="1" dirty="0"/>
              <a:t>らしめています</a:t>
            </a:r>
            <a:r>
              <a:rPr lang="ja-JP" altLang="en-US" sz="2600" b="1" dirty="0" smtClean="0"/>
              <a:t>。</a:t>
            </a:r>
            <a:endParaRPr lang="en-US" altLang="ja-JP" sz="2600" b="1" dirty="0" smtClean="0"/>
          </a:p>
          <a:p>
            <a:pPr>
              <a:lnSpc>
                <a:spcPct val="110000"/>
              </a:lnSpc>
            </a:pPr>
            <a:r>
              <a:rPr lang="ja-JP" altLang="en-US" sz="2600" b="1" dirty="0" smtClean="0"/>
              <a:t>これら</a:t>
            </a:r>
            <a:r>
              <a:rPr lang="ja-JP" altLang="en-US" sz="2600" b="1" dirty="0"/>
              <a:t>の地球規模の課題</a:t>
            </a:r>
            <a:r>
              <a:rPr lang="ja-JP" altLang="en-US" sz="2600" b="1" dirty="0" smtClean="0"/>
              <a:t>を解決</a:t>
            </a:r>
            <a:r>
              <a:rPr lang="ja-JP" altLang="en-US" sz="2600" b="1" dirty="0"/>
              <a:t>するには、看護実践や看護研究だけで完結することはありえず、世界との接点を持ちながら他の学問分野における実践や研究と協働し探求することが必要です。</a:t>
            </a:r>
          </a:p>
          <a:p>
            <a:pPr>
              <a:lnSpc>
                <a:spcPct val="110000"/>
              </a:lnSpc>
            </a:pPr>
            <a:r>
              <a:rPr lang="ja-JP" altLang="en-US" sz="2600" b="1" dirty="0"/>
              <a:t>大学院</a:t>
            </a:r>
            <a:r>
              <a:rPr lang="ja-JP" altLang="en-US" sz="2600" b="1" dirty="0" smtClean="0"/>
              <a:t>では</a:t>
            </a:r>
            <a:r>
              <a:rPr lang="ja-JP" altLang="en-US" sz="2600" b="1" dirty="0"/>
              <a:t>、</a:t>
            </a:r>
            <a:r>
              <a:rPr lang="ja-JP" altLang="en-US" sz="2600" b="1" dirty="0" smtClean="0"/>
              <a:t>京都</a:t>
            </a:r>
            <a:r>
              <a:rPr lang="ja-JP" altLang="en-US" sz="2600" b="1" dirty="0"/>
              <a:t>大学の自由な学風を基盤として</a:t>
            </a:r>
            <a:r>
              <a:rPr lang="ja-JP" altLang="en-US" sz="2600" b="1" dirty="0" smtClean="0"/>
              <a:t>、常に</a:t>
            </a:r>
            <a:r>
              <a:rPr lang="ja-JP" altLang="en-US" sz="2600" b="1" dirty="0"/>
              <a:t>世界を見据えた看護学の学修、研究への探求を通して、世界にコミットする看護科学の力を創出します。</a:t>
            </a:r>
          </a:p>
          <a:p>
            <a:endParaRPr kumimoji="1" lang="ja-JP" altLang="en-US" dirty="0"/>
          </a:p>
        </p:txBody>
      </p:sp>
    </p:spTree>
    <p:extLst>
      <p:ext uri="{BB962C8B-B14F-4D97-AF65-F5344CB8AC3E}">
        <p14:creationId xmlns:p14="http://schemas.microsoft.com/office/powerpoint/2010/main" val="268228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9169" y="505803"/>
            <a:ext cx="2508738" cy="846258"/>
          </a:xfrm>
        </p:spPr>
        <p:txBody>
          <a:bodyPr>
            <a:normAutofit/>
          </a:bodyPr>
          <a:lstStyle/>
          <a:p>
            <a:r>
              <a:rPr kumimoji="1" lang="ja-JP" altLang="en-US" dirty="0" smtClean="0"/>
              <a:t>修士課程　　</a:t>
            </a:r>
            <a:endParaRPr kumimoji="1" lang="ja-JP" altLang="en-US" sz="2700" dirty="0"/>
          </a:p>
        </p:txBody>
      </p:sp>
      <p:pic>
        <p:nvPicPr>
          <p:cNvPr id="4" name="コンテンツ プレースホルダー 3"/>
          <p:cNvPicPr>
            <a:picLocks noGrp="1" noChangeAspect="1"/>
          </p:cNvPicPr>
          <p:nvPr>
            <p:ph idx="1"/>
          </p:nvPr>
        </p:nvPicPr>
        <p:blipFill>
          <a:blip r:embed="rId2"/>
          <a:stretch>
            <a:fillRect/>
          </a:stretch>
        </p:blipFill>
        <p:spPr>
          <a:xfrm>
            <a:off x="4564184" y="592961"/>
            <a:ext cx="7174524" cy="5502030"/>
          </a:xfrm>
          <a:prstGeom prst="rect">
            <a:avLst/>
          </a:prstGeom>
        </p:spPr>
      </p:pic>
      <p:sp>
        <p:nvSpPr>
          <p:cNvPr id="6" name="テキスト ボックス 5"/>
          <p:cNvSpPr txBox="1"/>
          <p:nvPr/>
        </p:nvSpPr>
        <p:spPr>
          <a:xfrm>
            <a:off x="226641" y="1493978"/>
            <a:ext cx="3852990" cy="1015663"/>
          </a:xfrm>
          <a:prstGeom prst="rect">
            <a:avLst/>
          </a:prstGeom>
          <a:no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募集人員</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人間健康科学系専攻全体で</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39</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endParaRPr kumimoji="1"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高度</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実践助産</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　</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計</a:t>
            </a:r>
            <a:r>
              <a:rPr kumimoji="1"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49</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p>
        </p:txBody>
      </p:sp>
      <p:sp>
        <p:nvSpPr>
          <p:cNvPr id="7" name="テキスト ボックス 6"/>
          <p:cNvSpPr txBox="1"/>
          <p:nvPr/>
        </p:nvSpPr>
        <p:spPr>
          <a:xfrm flipH="1">
            <a:off x="226641" y="2943866"/>
            <a:ext cx="3852990" cy="400110"/>
          </a:xfrm>
          <a:prstGeom prst="rect">
            <a:avLst/>
          </a:prstGeom>
          <a:no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学位：人間健康科学修士</a:t>
            </a:r>
            <a:endParaRPr kumimoji="1"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正方形/長方形 2"/>
          <p:cNvSpPr/>
          <p:nvPr/>
        </p:nvSpPr>
        <p:spPr>
          <a:xfrm>
            <a:off x="226641" y="3776004"/>
            <a:ext cx="3852990" cy="1015663"/>
          </a:xfrm>
          <a:prstGeom prst="rect">
            <a:avLst/>
          </a:prstGeom>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受験資格：</a:t>
            </a:r>
            <a:endParaRPr kumimoji="1"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助産師</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国家試験受験資格</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付与</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専門看護師受験資格付与</a:t>
            </a:r>
          </a:p>
        </p:txBody>
      </p:sp>
    </p:spTree>
    <p:extLst>
      <p:ext uri="{BB962C8B-B14F-4D97-AF65-F5344CB8AC3E}">
        <p14:creationId xmlns:p14="http://schemas.microsoft.com/office/powerpoint/2010/main" val="250829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2384" y="709002"/>
            <a:ext cx="3640016" cy="549275"/>
          </a:xfrm>
        </p:spPr>
        <p:txBody>
          <a:bodyPr>
            <a:normAutofit fontScale="90000"/>
          </a:bodyPr>
          <a:lstStyle/>
          <a:p>
            <a:r>
              <a:rPr kumimoji="1" lang="ja-JP" altLang="en-US" dirty="0" smtClean="0"/>
              <a:t>博士後期課程</a:t>
            </a:r>
            <a:r>
              <a:rPr kumimoji="1" lang="ja-JP" altLang="en-US" sz="3200" dirty="0" smtClean="0"/>
              <a:t>　</a:t>
            </a:r>
            <a:endParaRPr kumimoji="1" lang="ja-JP" altLang="en-US" sz="2800" dirty="0"/>
          </a:p>
        </p:txBody>
      </p:sp>
      <p:pic>
        <p:nvPicPr>
          <p:cNvPr id="4" name="コンテンツ プレースホルダー 3"/>
          <p:cNvPicPr>
            <a:picLocks noGrp="1" noChangeAspect="1"/>
          </p:cNvPicPr>
          <p:nvPr>
            <p:ph idx="1"/>
          </p:nvPr>
        </p:nvPicPr>
        <p:blipFill>
          <a:blip r:embed="rId2"/>
          <a:stretch>
            <a:fillRect/>
          </a:stretch>
        </p:blipFill>
        <p:spPr>
          <a:xfrm>
            <a:off x="4478215" y="461108"/>
            <a:ext cx="7541847" cy="6002214"/>
          </a:xfrm>
          <a:prstGeom prst="rect">
            <a:avLst/>
          </a:prstGeom>
        </p:spPr>
      </p:pic>
      <p:sp>
        <p:nvSpPr>
          <p:cNvPr id="5" name="テキスト ボックス 4"/>
          <p:cNvSpPr txBox="1"/>
          <p:nvPr/>
        </p:nvSpPr>
        <p:spPr>
          <a:xfrm>
            <a:off x="322384" y="1629417"/>
            <a:ext cx="4107215" cy="769441"/>
          </a:xfrm>
          <a:prstGeom prst="rect">
            <a:avLst/>
          </a:prstGeom>
          <a:noFill/>
          <a:ln>
            <a:solidFill>
              <a:srgbClr val="00B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募集人員</a:t>
            </a:r>
            <a:r>
              <a:rPr kumimoji="1" lang="ja-JP" altLang="en-US" sz="2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2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人間健康科学系専攻全体で</a:t>
            </a:r>
            <a:r>
              <a:rPr kumimoji="1" lang="en-US" altLang="ja-JP" sz="2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p>
        </p:txBody>
      </p:sp>
      <p:sp>
        <p:nvSpPr>
          <p:cNvPr id="6" name="テキスト ボックス 5"/>
          <p:cNvSpPr txBox="1"/>
          <p:nvPr/>
        </p:nvSpPr>
        <p:spPr>
          <a:xfrm>
            <a:off x="322384" y="2752283"/>
            <a:ext cx="3147015" cy="430887"/>
          </a:xfrm>
          <a:prstGeom prst="rect">
            <a:avLst/>
          </a:prstGeom>
          <a:noFill/>
          <a:ln>
            <a:solidFill>
              <a:srgbClr val="00B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学位：人間健康科学博士</a:t>
            </a:r>
            <a:endPar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descr="&lt;strong&gt;京都大学&lt;/strong&gt;OCW - &lt;strong&gt;京都大学&lt;/strong&gt;OCW"/>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031076" y="4024923"/>
            <a:ext cx="2222631" cy="2245580"/>
          </a:xfrm>
          <a:prstGeom prst="rect">
            <a:avLst/>
          </a:prstGeom>
        </p:spPr>
      </p:pic>
    </p:spTree>
    <p:extLst>
      <p:ext uri="{BB962C8B-B14F-4D97-AF65-F5344CB8AC3E}">
        <p14:creationId xmlns:p14="http://schemas.microsoft.com/office/powerpoint/2010/main" val="67827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2ED90C-A8D9-468A-A8A9-7804F670E5FD}"/>
              </a:ext>
            </a:extLst>
          </p:cNvPr>
          <p:cNvSpPr>
            <a:spLocks noGrp="1"/>
          </p:cNvSpPr>
          <p:nvPr>
            <p:ph type="title"/>
          </p:nvPr>
        </p:nvSpPr>
        <p:spPr>
          <a:xfrm>
            <a:off x="591671" y="289821"/>
            <a:ext cx="10762129" cy="1359225"/>
          </a:xfrm>
        </p:spPr>
        <p:txBody>
          <a:bodyPr>
            <a:normAutofit fontScale="90000"/>
          </a:bodyPr>
          <a:lstStyle/>
          <a:p>
            <a:r>
              <a:rPr kumimoji="1" lang="ja-JP" altLang="en-US" sz="3600" dirty="0" smtClean="0">
                <a:solidFill>
                  <a:srgbClr val="00B050"/>
                </a:solidFill>
              </a:rPr>
              <a:t>お知らせ</a:t>
            </a:r>
            <a:r>
              <a:rPr lang="ja-JP" altLang="en-US" sz="3600" dirty="0" smtClean="0">
                <a:solidFill>
                  <a:srgbClr val="00B050"/>
                </a:solidFill>
              </a:rPr>
              <a:t>①</a:t>
            </a:r>
            <a:r>
              <a:rPr kumimoji="1" lang="en-US" altLang="ja-JP" dirty="0"/>
              <a:t/>
            </a:r>
            <a:br>
              <a:rPr kumimoji="1" lang="en-US" altLang="ja-JP" dirty="0"/>
            </a:br>
            <a:r>
              <a:rPr kumimoji="1" lang="ja-JP" altLang="en-US" sz="4000" dirty="0"/>
              <a:t>医学研究科人間健康科学系専攻（修士課程</a:t>
            </a:r>
            <a:r>
              <a:rPr kumimoji="1" lang="ja-JP" altLang="en-US" sz="4000" dirty="0" smtClean="0"/>
              <a:t>）における</a:t>
            </a:r>
            <a:r>
              <a:rPr kumimoji="1" lang="en-US" altLang="ja-JP" sz="4000" dirty="0" smtClean="0"/>
              <a:t/>
            </a:r>
            <a:br>
              <a:rPr kumimoji="1" lang="en-US" altLang="ja-JP" sz="4000" dirty="0" smtClean="0"/>
            </a:br>
            <a:r>
              <a:rPr lang="ja-JP" altLang="en-US" sz="4000" dirty="0" smtClean="0"/>
              <a:t>外部試験の利用等について</a:t>
            </a:r>
            <a:r>
              <a:rPr lang="ja-JP" altLang="en-US" sz="3100" dirty="0" smtClean="0"/>
              <a:t>（</a:t>
            </a:r>
            <a:r>
              <a:rPr lang="en-US" altLang="ja-JP" sz="3100" dirty="0" smtClean="0"/>
              <a:t>2020/5/22</a:t>
            </a:r>
            <a:r>
              <a:rPr lang="ja-JP" altLang="en-US" sz="3100" dirty="0" smtClean="0"/>
              <a:t>）</a:t>
            </a:r>
            <a:endParaRPr kumimoji="1" lang="ja-JP" altLang="en-US" sz="3100" dirty="0"/>
          </a:p>
        </p:txBody>
      </p:sp>
      <p:sp>
        <p:nvSpPr>
          <p:cNvPr id="3" name="コンテンツ プレースホルダー 2">
            <a:extLst>
              <a:ext uri="{FF2B5EF4-FFF2-40B4-BE49-F238E27FC236}">
                <a16:creationId xmlns:a16="http://schemas.microsoft.com/office/drawing/2014/main" id="{0C11647F-CB84-4073-A4DC-9D4AA7A9925A}"/>
              </a:ext>
            </a:extLst>
          </p:cNvPr>
          <p:cNvSpPr>
            <a:spLocks noGrp="1"/>
          </p:cNvSpPr>
          <p:nvPr>
            <p:ph idx="1"/>
          </p:nvPr>
        </p:nvSpPr>
        <p:spPr>
          <a:xfrm>
            <a:off x="480956" y="1946031"/>
            <a:ext cx="11124890" cy="4665784"/>
          </a:xfrm>
        </p:spPr>
        <p:txBody>
          <a:bodyPr>
            <a:normAutofit lnSpcReduction="10000"/>
          </a:bodyPr>
          <a:lstStyle/>
          <a:p>
            <a:r>
              <a:rPr lang="ja-JP" altLang="en-US" dirty="0" smtClean="0">
                <a:solidFill>
                  <a:srgbClr val="00B0F0"/>
                </a:solidFill>
              </a:rPr>
              <a:t>出願に要する書類など６「外部試験」について</a:t>
            </a:r>
            <a:endParaRPr lang="en-US" altLang="ja-JP" dirty="0">
              <a:solidFill>
                <a:srgbClr val="00B0F0"/>
              </a:solidFill>
            </a:endParaRPr>
          </a:p>
          <a:p>
            <a:pPr marL="457200" lvl="1" indent="0">
              <a:buNone/>
            </a:pPr>
            <a:r>
              <a:rPr lang="ja-JP" altLang="en-US" sz="2600" dirty="0" smtClean="0"/>
              <a:t>「</a:t>
            </a:r>
            <a:r>
              <a:rPr lang="en-US" altLang="ja-JP" sz="2600" dirty="0"/>
              <a:t>TOEFL </a:t>
            </a:r>
            <a:r>
              <a:rPr lang="en-US" altLang="ja-JP" sz="2600" dirty="0" err="1"/>
              <a:t>iBT</a:t>
            </a:r>
            <a:r>
              <a:rPr lang="ja-JP" altLang="en-US" sz="2600" dirty="0"/>
              <a:t>」、「改訂版</a:t>
            </a:r>
            <a:r>
              <a:rPr lang="en-US" altLang="ja-JP" sz="2600" dirty="0"/>
              <a:t>TOEFL </a:t>
            </a:r>
            <a:r>
              <a:rPr lang="ja-JP" altLang="en-US" sz="2600" dirty="0"/>
              <a:t>ペーパー版テスト」、「</a:t>
            </a:r>
            <a:r>
              <a:rPr lang="en-US" altLang="ja-JP" sz="2600" dirty="0" smtClean="0"/>
              <a:t>TOEIC</a:t>
            </a:r>
            <a:r>
              <a:rPr lang="ja-JP" altLang="en-US" sz="2600" dirty="0"/>
              <a:t> </a:t>
            </a:r>
            <a:r>
              <a:rPr lang="en-US" altLang="ja-JP" sz="2600" dirty="0" smtClean="0"/>
              <a:t>Listening </a:t>
            </a:r>
            <a:r>
              <a:rPr lang="en-US" altLang="ja-JP" sz="2600" dirty="0"/>
              <a:t>&amp; Reading Test</a:t>
            </a:r>
            <a:r>
              <a:rPr lang="ja-JP" altLang="en-US" sz="2600" dirty="0"/>
              <a:t>」のいずれ</a:t>
            </a:r>
            <a:r>
              <a:rPr lang="ja-JP" altLang="en-US" sz="2600" dirty="0" smtClean="0"/>
              <a:t>かに加えて、</a:t>
            </a:r>
            <a:r>
              <a:rPr lang="en-US" altLang="ja-JP" sz="2600" dirty="0" smtClean="0">
                <a:solidFill>
                  <a:srgbClr val="FF0000"/>
                </a:solidFill>
              </a:rPr>
              <a:t>TOEFL-</a:t>
            </a:r>
            <a:r>
              <a:rPr lang="en-US" altLang="ja-JP" sz="2600" dirty="0" err="1" smtClean="0">
                <a:solidFill>
                  <a:srgbClr val="FF0000"/>
                </a:solidFill>
              </a:rPr>
              <a:t>iBT</a:t>
            </a:r>
            <a:r>
              <a:rPr lang="en-US" altLang="ja-JP" sz="2600" dirty="0" smtClean="0">
                <a:solidFill>
                  <a:srgbClr val="FF0000"/>
                </a:solidFill>
              </a:rPr>
              <a:t> </a:t>
            </a:r>
            <a:r>
              <a:rPr lang="en-US" altLang="ja-JP" sz="2600" dirty="0">
                <a:solidFill>
                  <a:srgbClr val="FF0000"/>
                </a:solidFill>
              </a:rPr>
              <a:t>Special Home Edition</a:t>
            </a:r>
            <a:r>
              <a:rPr lang="ja-JP" altLang="en-US" sz="2600" dirty="0">
                <a:solidFill>
                  <a:srgbClr val="FF0000"/>
                </a:solidFill>
              </a:rPr>
              <a:t>の成績スコアを外部試験成績スコアとして認める</a:t>
            </a:r>
            <a:r>
              <a:rPr lang="ja-JP" altLang="en-US" sz="2600" dirty="0"/>
              <a:t>ことにいたしました</a:t>
            </a:r>
            <a:r>
              <a:rPr lang="ja-JP" altLang="en-US" sz="2600" dirty="0" smtClean="0"/>
              <a:t>。その</a:t>
            </a:r>
            <a:r>
              <a:rPr lang="ja-JP" altLang="en-US" sz="2600" dirty="0"/>
              <a:t>ため、募集要項どおり学力検査による英語試験は実施せず、外部試験スコアの提出を必須</a:t>
            </a:r>
            <a:r>
              <a:rPr lang="ja-JP" altLang="en-US" sz="2600" dirty="0" smtClean="0"/>
              <a:t>とします。</a:t>
            </a:r>
            <a:endParaRPr lang="en-US" altLang="ja-JP" sz="2600" dirty="0" smtClean="0"/>
          </a:p>
          <a:p>
            <a:endParaRPr lang="en-US" altLang="ja-JP" dirty="0" smtClean="0"/>
          </a:p>
          <a:p>
            <a:r>
              <a:rPr lang="ja-JP" altLang="en-US" dirty="0" smtClean="0">
                <a:solidFill>
                  <a:srgbClr val="00B0F0"/>
                </a:solidFill>
              </a:rPr>
              <a:t>入学者選抜方法について</a:t>
            </a:r>
          </a:p>
          <a:p>
            <a:pPr marL="457200" lvl="1" indent="0">
              <a:buNone/>
            </a:pPr>
            <a:r>
              <a:rPr lang="ja-JP" altLang="en-US" dirty="0" smtClean="0"/>
              <a:t>新型コロナウイルス感染症の拡大状況によって、試験実施について変更する場合があります。具体的には、</a:t>
            </a:r>
            <a:r>
              <a:rPr lang="ja-JP" altLang="en-US" dirty="0" smtClean="0">
                <a:solidFill>
                  <a:srgbClr val="FF0000"/>
                </a:solidFill>
              </a:rPr>
              <a:t>午後実施予定の口頭試問について、後日オンラインで実施する可能性があります。</a:t>
            </a:r>
            <a:r>
              <a:rPr lang="ja-JP" altLang="en-US" dirty="0" smtClean="0"/>
              <a:t>それに伴い、</a:t>
            </a:r>
            <a:r>
              <a:rPr lang="ja-JP" altLang="en-US" dirty="0" smtClean="0">
                <a:solidFill>
                  <a:srgbClr val="FF0000"/>
                </a:solidFill>
              </a:rPr>
              <a:t>専門試験の実施時間帯を午前と午後に分ける可能性があります。</a:t>
            </a:r>
            <a:r>
              <a:rPr lang="ja-JP" altLang="en-US" dirty="0" smtClean="0"/>
              <a:t>いずれも変更がある場合は、本ホームページにてお知らせしますので、定期的にホームページを確認してください。</a:t>
            </a:r>
            <a:endParaRPr kumimoji="1" lang="ja-JP" altLang="en-US" dirty="0"/>
          </a:p>
        </p:txBody>
      </p:sp>
    </p:spTree>
    <p:extLst>
      <p:ext uri="{BB962C8B-B14F-4D97-AF65-F5344CB8AC3E}">
        <p14:creationId xmlns:p14="http://schemas.microsoft.com/office/powerpoint/2010/main" val="25695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2ED90C-A8D9-468A-A8A9-7804F670E5FD}"/>
              </a:ext>
            </a:extLst>
          </p:cNvPr>
          <p:cNvSpPr>
            <a:spLocks noGrp="1"/>
          </p:cNvSpPr>
          <p:nvPr>
            <p:ph type="title"/>
          </p:nvPr>
        </p:nvSpPr>
        <p:spPr>
          <a:xfrm>
            <a:off x="591671" y="289821"/>
            <a:ext cx="10762129" cy="1592767"/>
          </a:xfrm>
        </p:spPr>
        <p:txBody>
          <a:bodyPr>
            <a:normAutofit fontScale="90000"/>
          </a:bodyPr>
          <a:lstStyle/>
          <a:p>
            <a:r>
              <a:rPr kumimoji="1" lang="ja-JP" altLang="en-US" sz="3600" dirty="0" smtClean="0">
                <a:solidFill>
                  <a:srgbClr val="00B050"/>
                </a:solidFill>
              </a:rPr>
              <a:t>お知らせ</a:t>
            </a:r>
            <a:r>
              <a:rPr lang="ja-JP" altLang="en-US" sz="3600" dirty="0">
                <a:solidFill>
                  <a:srgbClr val="00B050"/>
                </a:solidFill>
              </a:rPr>
              <a:t>②</a:t>
            </a:r>
            <a:r>
              <a:rPr kumimoji="1" lang="en-US" altLang="ja-JP" dirty="0"/>
              <a:t/>
            </a:r>
            <a:br>
              <a:rPr kumimoji="1" lang="en-US" altLang="ja-JP" dirty="0"/>
            </a:br>
            <a:r>
              <a:rPr kumimoji="1" lang="ja-JP" altLang="en-US" sz="4000" dirty="0"/>
              <a:t>医学研究科人間健康科学系専攻（修士課程</a:t>
            </a:r>
            <a:r>
              <a:rPr kumimoji="1" lang="ja-JP" altLang="en-US" sz="4000" dirty="0" smtClean="0"/>
              <a:t>）</a:t>
            </a:r>
            <a:r>
              <a:rPr kumimoji="1" lang="en-US" altLang="ja-JP" sz="4000" dirty="0" smtClean="0"/>
              <a:t/>
            </a:r>
            <a:br>
              <a:rPr kumimoji="1" lang="en-US" altLang="ja-JP" sz="4000" dirty="0" smtClean="0"/>
            </a:br>
            <a:r>
              <a:rPr kumimoji="1" lang="ja-JP" altLang="en-US" sz="4000" dirty="0" smtClean="0"/>
              <a:t>入学試験</a:t>
            </a:r>
            <a:r>
              <a:rPr lang="ja-JP" altLang="en-US" sz="4000" dirty="0" smtClean="0"/>
              <a:t>における</a:t>
            </a:r>
            <a:r>
              <a:rPr kumimoji="1" lang="ja-JP" altLang="en-US" sz="4000" dirty="0" smtClean="0"/>
              <a:t>出題</a:t>
            </a:r>
            <a:r>
              <a:rPr kumimoji="1" lang="ja-JP" altLang="en-US" sz="4000" dirty="0"/>
              <a:t>方法の変更に</a:t>
            </a:r>
            <a:r>
              <a:rPr kumimoji="1" lang="ja-JP" altLang="en-US" sz="4000" dirty="0" smtClean="0"/>
              <a:t>ついて</a:t>
            </a:r>
            <a:r>
              <a:rPr kumimoji="1" lang="ja-JP" altLang="en-US" sz="3100" dirty="0" smtClean="0"/>
              <a:t>（</a:t>
            </a:r>
            <a:r>
              <a:rPr kumimoji="1" lang="en-US" altLang="ja-JP" sz="3100" dirty="0" smtClean="0"/>
              <a:t>2020/5/22</a:t>
            </a:r>
            <a:r>
              <a:rPr kumimoji="1" lang="ja-JP" altLang="en-US" sz="3100" dirty="0" smtClean="0"/>
              <a:t>）</a:t>
            </a:r>
            <a:endParaRPr kumimoji="1" lang="ja-JP" altLang="en-US" sz="3100" dirty="0"/>
          </a:p>
        </p:txBody>
      </p:sp>
      <p:sp>
        <p:nvSpPr>
          <p:cNvPr id="3" name="コンテンツ プレースホルダー 2">
            <a:extLst>
              <a:ext uri="{FF2B5EF4-FFF2-40B4-BE49-F238E27FC236}">
                <a16:creationId xmlns:a16="http://schemas.microsoft.com/office/drawing/2014/main" id="{0C11647F-CB84-4073-A4DC-9D4AA7A9925A}"/>
              </a:ext>
            </a:extLst>
          </p:cNvPr>
          <p:cNvSpPr>
            <a:spLocks noGrp="1"/>
          </p:cNvSpPr>
          <p:nvPr>
            <p:ph idx="1"/>
          </p:nvPr>
        </p:nvSpPr>
        <p:spPr>
          <a:xfrm>
            <a:off x="591671" y="2126839"/>
            <a:ext cx="10983557" cy="4351338"/>
          </a:xfrm>
        </p:spPr>
        <p:txBody>
          <a:bodyPr>
            <a:normAutofit fontScale="92500" lnSpcReduction="20000"/>
          </a:bodyPr>
          <a:lstStyle/>
          <a:p>
            <a:r>
              <a:rPr kumimoji="1" lang="ja-JP" altLang="en-US" dirty="0"/>
              <a:t>令和</a:t>
            </a:r>
            <a:r>
              <a:rPr kumimoji="1" lang="en-US" altLang="ja-JP" dirty="0"/>
              <a:t>3</a:t>
            </a:r>
            <a:r>
              <a:rPr kumimoji="1" lang="ja-JP" altLang="en-US" dirty="0"/>
              <a:t>年度入学試験より、以下の通り出題方法を変更します。</a:t>
            </a:r>
            <a:endParaRPr kumimoji="1" lang="en-US" altLang="ja-JP" dirty="0"/>
          </a:p>
          <a:p>
            <a:r>
              <a:rPr lang="ja-JP" altLang="en-US" dirty="0"/>
              <a:t>選抜区分：</a:t>
            </a:r>
            <a:r>
              <a:rPr lang="ja-JP" altLang="en-US" dirty="0">
                <a:solidFill>
                  <a:srgbClr val="FF0000"/>
                </a:solidFill>
              </a:rPr>
              <a:t>一般</a:t>
            </a:r>
            <a:r>
              <a:rPr lang="ja-JP" altLang="en-US" dirty="0" smtClean="0">
                <a:solidFill>
                  <a:srgbClr val="FF0000"/>
                </a:solidFill>
              </a:rPr>
              <a:t>選抜　</a:t>
            </a:r>
            <a:endParaRPr lang="en-US" altLang="ja-JP" dirty="0" smtClean="0">
              <a:solidFill>
                <a:srgbClr val="FF0000"/>
              </a:solidFill>
            </a:endParaRPr>
          </a:p>
          <a:p>
            <a:r>
              <a:rPr kumimoji="1" lang="ja-JP" altLang="en-US" dirty="0" smtClean="0"/>
              <a:t>志望</a:t>
            </a:r>
            <a:r>
              <a:rPr kumimoji="1" lang="ja-JP" altLang="en-US" dirty="0"/>
              <a:t>コース：看護科学</a:t>
            </a:r>
            <a:r>
              <a:rPr kumimoji="1" lang="ja-JP" altLang="en-US" dirty="0" smtClean="0"/>
              <a:t>コース</a:t>
            </a:r>
            <a:endParaRPr kumimoji="1" lang="en-US" altLang="ja-JP" dirty="0" smtClean="0"/>
          </a:p>
          <a:p>
            <a:pPr marL="0" indent="0">
              <a:buNone/>
            </a:pPr>
            <a:r>
              <a:rPr lang="ja-JP" altLang="en-US" sz="2400" dirty="0">
                <a:solidFill>
                  <a:srgbClr val="FF0000"/>
                </a:solidFill>
              </a:rPr>
              <a:t>　</a:t>
            </a:r>
            <a:r>
              <a:rPr lang="ja-JP" altLang="en-US" sz="2400" dirty="0" smtClean="0">
                <a:solidFill>
                  <a:srgbClr val="FF0000"/>
                </a:solidFill>
              </a:rPr>
              <a:t>　</a:t>
            </a:r>
            <a:r>
              <a:rPr lang="ja-JP" altLang="en-US" sz="2400" dirty="0">
                <a:solidFill>
                  <a:srgbClr val="FF0000"/>
                </a:solidFill>
              </a:rPr>
              <a:t>＊</a:t>
            </a:r>
            <a:r>
              <a:rPr kumimoji="1" lang="ja-JP" altLang="en-US" sz="2400" dirty="0" smtClean="0">
                <a:solidFill>
                  <a:srgbClr val="FF0000"/>
                </a:solidFill>
              </a:rPr>
              <a:t>高度</a:t>
            </a:r>
            <a:r>
              <a:rPr kumimoji="1" lang="ja-JP" altLang="en-US" sz="2400" dirty="0">
                <a:solidFill>
                  <a:srgbClr val="FF0000"/>
                </a:solidFill>
              </a:rPr>
              <a:t>実践助産学系、高度実践研究者養成プログラム専門看護師課程を</a:t>
            </a:r>
            <a:r>
              <a:rPr kumimoji="1" lang="ja-JP" altLang="en-US" sz="2400" dirty="0" smtClean="0">
                <a:solidFill>
                  <a:srgbClr val="FF0000"/>
                </a:solidFill>
              </a:rPr>
              <a:t>除く</a:t>
            </a:r>
            <a:endParaRPr kumimoji="1" lang="en-US" altLang="ja-JP" sz="2400" dirty="0">
              <a:solidFill>
                <a:srgbClr val="FF0000"/>
              </a:solidFill>
            </a:endParaRPr>
          </a:p>
          <a:p>
            <a:r>
              <a:rPr lang="ja-JP" altLang="en-US" dirty="0"/>
              <a:t>科目：専門</a:t>
            </a:r>
            <a:endParaRPr lang="en-US" altLang="ja-JP" dirty="0"/>
          </a:p>
          <a:p>
            <a:endParaRPr kumimoji="1" lang="en-US" altLang="ja-JP" dirty="0"/>
          </a:p>
          <a:p>
            <a:r>
              <a:rPr lang="ja-JP" altLang="en-US" dirty="0"/>
              <a:t>変更前　志望する１分野の問題を選択し、解答すること。</a:t>
            </a:r>
            <a:endParaRPr lang="en-US" altLang="ja-JP" dirty="0"/>
          </a:p>
          <a:p>
            <a:r>
              <a:rPr kumimoji="1" lang="ja-JP" altLang="en-US" dirty="0">
                <a:solidFill>
                  <a:srgbClr val="FF0000"/>
                </a:solidFill>
              </a:rPr>
              <a:t>変更後　志望する</a:t>
            </a:r>
            <a:r>
              <a:rPr kumimoji="1" lang="en-US" altLang="ja-JP" dirty="0">
                <a:solidFill>
                  <a:srgbClr val="FF0000"/>
                </a:solidFill>
              </a:rPr>
              <a:t>1</a:t>
            </a:r>
            <a:r>
              <a:rPr kumimoji="1" lang="ja-JP" altLang="en-US" dirty="0">
                <a:solidFill>
                  <a:srgbClr val="FF0000"/>
                </a:solidFill>
              </a:rPr>
              <a:t>分野とそれ以外の１分野、計</a:t>
            </a:r>
            <a:r>
              <a:rPr kumimoji="1" lang="en-US" altLang="ja-JP" dirty="0">
                <a:solidFill>
                  <a:srgbClr val="FF0000"/>
                </a:solidFill>
              </a:rPr>
              <a:t>2</a:t>
            </a:r>
            <a:r>
              <a:rPr kumimoji="1" lang="ja-JP" altLang="en-US" dirty="0">
                <a:solidFill>
                  <a:srgbClr val="FF0000"/>
                </a:solidFill>
              </a:rPr>
              <a:t>分野の問題を選択し</a:t>
            </a:r>
            <a:r>
              <a:rPr kumimoji="1" lang="ja-JP" altLang="en-US" dirty="0" smtClean="0">
                <a:solidFill>
                  <a:srgbClr val="FF0000"/>
                </a:solidFill>
              </a:rPr>
              <a:t>、</a:t>
            </a:r>
            <a:endParaRPr kumimoji="1" lang="en-US" altLang="ja-JP" dirty="0" smtClean="0">
              <a:solidFill>
                <a:srgbClr val="FF0000"/>
              </a:solidFill>
            </a:endParaRPr>
          </a:p>
          <a:p>
            <a:pPr marL="0" indent="0">
              <a:buNone/>
            </a:pPr>
            <a:r>
              <a:rPr lang="ja-JP" altLang="en-US" dirty="0">
                <a:solidFill>
                  <a:srgbClr val="FF0000"/>
                </a:solidFill>
              </a:rPr>
              <a:t>　</a:t>
            </a:r>
            <a:r>
              <a:rPr lang="ja-JP" altLang="en-US" dirty="0" smtClean="0">
                <a:solidFill>
                  <a:srgbClr val="FF0000"/>
                </a:solidFill>
              </a:rPr>
              <a:t>　　　　 </a:t>
            </a:r>
            <a:r>
              <a:rPr kumimoji="1" lang="ja-JP" altLang="en-US" dirty="0" smtClean="0">
                <a:solidFill>
                  <a:srgbClr val="FF0000"/>
                </a:solidFill>
              </a:rPr>
              <a:t>　解答</a:t>
            </a:r>
            <a:r>
              <a:rPr kumimoji="1" lang="ja-JP" altLang="en-US" dirty="0">
                <a:solidFill>
                  <a:srgbClr val="FF0000"/>
                </a:solidFill>
              </a:rPr>
              <a:t>すること</a:t>
            </a:r>
            <a:r>
              <a:rPr kumimoji="1" lang="ja-JP" altLang="en-US" dirty="0" smtClean="0">
                <a:solidFill>
                  <a:srgbClr val="FF0000"/>
                </a:solidFill>
              </a:rPr>
              <a:t>。</a:t>
            </a:r>
            <a:endParaRPr kumimoji="1" lang="en-US" altLang="ja-JP" dirty="0" smtClean="0">
              <a:solidFill>
                <a:srgbClr val="FF0000"/>
              </a:solidFill>
            </a:endParaRPr>
          </a:p>
          <a:p>
            <a:pPr marL="0" indent="0">
              <a:buNone/>
            </a:pPr>
            <a:r>
              <a:rPr lang="ja-JP" altLang="en-US" dirty="0" smtClean="0">
                <a:solidFill>
                  <a:srgbClr val="FF0000"/>
                </a:solidFill>
              </a:rPr>
              <a:t>　　　　　　　＊</a:t>
            </a:r>
            <a:r>
              <a:rPr lang="ja-JP" altLang="en-US" dirty="0">
                <a:solidFill>
                  <a:srgbClr val="FF0000"/>
                </a:solidFill>
              </a:rPr>
              <a:t>社会人特別選抜は志望する分野のみ</a:t>
            </a:r>
            <a:endParaRPr lang="en-US" altLang="ja-JP" dirty="0">
              <a:solidFill>
                <a:srgbClr val="FF0000"/>
              </a:solidFill>
            </a:endParaRPr>
          </a:p>
          <a:p>
            <a:pPr marL="0" indent="0">
              <a:buNone/>
            </a:pPr>
            <a:endParaRPr kumimoji="1" lang="en-US" altLang="ja-JP" dirty="0">
              <a:solidFill>
                <a:srgbClr val="FF0000"/>
              </a:solidFill>
            </a:endParaRPr>
          </a:p>
          <a:p>
            <a:endParaRPr kumimoji="1" lang="ja-JP" altLang="en-US" dirty="0"/>
          </a:p>
        </p:txBody>
      </p:sp>
    </p:spTree>
    <p:extLst>
      <p:ext uri="{BB962C8B-B14F-4D97-AF65-F5344CB8AC3E}">
        <p14:creationId xmlns:p14="http://schemas.microsoft.com/office/powerpoint/2010/main" val="124807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124573-EFB3-45E3-9777-BC9BBE6D6774}"/>
              </a:ext>
            </a:extLst>
          </p:cNvPr>
          <p:cNvSpPr>
            <a:spLocks noGrp="1"/>
          </p:cNvSpPr>
          <p:nvPr>
            <p:ph type="title"/>
          </p:nvPr>
        </p:nvSpPr>
        <p:spPr>
          <a:xfrm>
            <a:off x="697523" y="294787"/>
            <a:ext cx="10515600" cy="963490"/>
          </a:xfrm>
        </p:spPr>
        <p:txBody>
          <a:bodyPr>
            <a:normAutofit fontScale="90000"/>
          </a:bodyPr>
          <a:lstStyle/>
          <a:p>
            <a:r>
              <a:rPr kumimoji="1" lang="ja-JP" altLang="en-US" sz="3200" dirty="0" smtClean="0">
                <a:solidFill>
                  <a:srgbClr val="00B050"/>
                </a:solidFill>
              </a:rPr>
              <a:t>お知らせ③</a:t>
            </a:r>
            <a:r>
              <a:rPr kumimoji="1" lang="en-US" altLang="ja-JP" dirty="0" smtClean="0"/>
              <a:t/>
            </a:r>
            <a:br>
              <a:rPr kumimoji="1" lang="en-US" altLang="ja-JP" dirty="0" smtClean="0"/>
            </a:br>
            <a:r>
              <a:rPr kumimoji="1" lang="ja-JP" altLang="en-US" dirty="0" smtClean="0"/>
              <a:t>過去</a:t>
            </a:r>
            <a:r>
              <a:rPr kumimoji="1" lang="ja-JP" altLang="en-US" dirty="0"/>
              <a:t>入試</a:t>
            </a:r>
            <a:r>
              <a:rPr kumimoji="1" lang="ja-JP" altLang="en-US" dirty="0" smtClean="0"/>
              <a:t>問題の請求について</a:t>
            </a:r>
            <a:r>
              <a:rPr kumimoji="1" lang="ja-JP" altLang="en-US" sz="3100" dirty="0" smtClean="0"/>
              <a:t>（</a:t>
            </a:r>
            <a:r>
              <a:rPr kumimoji="1" lang="en-US" altLang="ja-JP" sz="3100" dirty="0" smtClean="0"/>
              <a:t>2020/5/25</a:t>
            </a:r>
            <a:r>
              <a:rPr kumimoji="1" lang="ja-JP" altLang="en-US" sz="3100" dirty="0" smtClean="0"/>
              <a:t>）</a:t>
            </a:r>
            <a:endParaRPr kumimoji="1" lang="ja-JP" altLang="en-US" sz="3100" dirty="0"/>
          </a:p>
        </p:txBody>
      </p:sp>
      <p:sp>
        <p:nvSpPr>
          <p:cNvPr id="3" name="コンテンツ プレースホルダー 2">
            <a:extLst>
              <a:ext uri="{FF2B5EF4-FFF2-40B4-BE49-F238E27FC236}">
                <a16:creationId xmlns:a16="http://schemas.microsoft.com/office/drawing/2014/main" id="{23C96197-E013-4BD9-A1DF-A02AC3EAFC19}"/>
              </a:ext>
            </a:extLst>
          </p:cNvPr>
          <p:cNvSpPr>
            <a:spLocks noGrp="1"/>
          </p:cNvSpPr>
          <p:nvPr>
            <p:ph idx="1"/>
          </p:nvPr>
        </p:nvSpPr>
        <p:spPr>
          <a:xfrm>
            <a:off x="492369" y="1500554"/>
            <a:ext cx="11136923" cy="4978400"/>
          </a:xfrm>
        </p:spPr>
        <p:txBody>
          <a:bodyPr>
            <a:normAutofit fontScale="92500" lnSpcReduction="10000"/>
          </a:bodyPr>
          <a:lstStyle/>
          <a:p>
            <a:r>
              <a:rPr lang="en-US" altLang="ja-JP" dirty="0"/>
              <a:t>5/25</a:t>
            </a:r>
            <a:r>
              <a:rPr lang="ja-JP" altLang="en-US" dirty="0"/>
              <a:t>現在、 新型コロナウイルスによる感染予防の観点から、都道府県をまたぐ移動自粛要請が出ている状況ですので、</a:t>
            </a:r>
            <a:r>
              <a:rPr lang="ja-JP" altLang="en-US" dirty="0">
                <a:solidFill>
                  <a:srgbClr val="FF0000"/>
                </a:solidFill>
              </a:rPr>
              <a:t>教務掛の窓口で閲覧することもできます</a:t>
            </a:r>
            <a:r>
              <a:rPr lang="ja-JP" altLang="en-US" dirty="0"/>
              <a:t>が、</a:t>
            </a:r>
            <a:r>
              <a:rPr lang="ja-JP" altLang="en-US" dirty="0">
                <a:solidFill>
                  <a:srgbClr val="FF0000"/>
                </a:solidFill>
              </a:rPr>
              <a:t>今年度にかぎり、郵送でも対応</a:t>
            </a:r>
            <a:r>
              <a:rPr lang="ja-JP" altLang="en-US" dirty="0"/>
              <a:t>させていただきます。</a:t>
            </a:r>
            <a:br>
              <a:rPr lang="ja-JP" altLang="en-US" dirty="0"/>
            </a:br>
            <a:r>
              <a:rPr lang="ja-JP" altLang="en-US" dirty="0"/>
              <a:t/>
            </a:r>
            <a:br>
              <a:rPr lang="ja-JP" altLang="en-US" dirty="0"/>
            </a:br>
            <a:r>
              <a:rPr lang="ja-JP" altLang="en-US" dirty="0"/>
              <a:t>郵送で過去問を請求する場合は、返信用封筒（角形</a:t>
            </a:r>
            <a:r>
              <a:rPr lang="ja-JP" altLang="en-US" dirty="0" smtClean="0"/>
              <a:t>２号、</a:t>
            </a:r>
            <a:r>
              <a:rPr lang="en-US" altLang="ja-JP" dirty="0" smtClean="0"/>
              <a:t>332mm×240mm</a:t>
            </a:r>
            <a:r>
              <a:rPr lang="ja-JP" altLang="en-US" dirty="0"/>
              <a:t>）をご用意ください。返信用封筒には、請求者の郵便番号・住所・氏名を明記してください。あわせて封筒表に</a:t>
            </a:r>
            <a:r>
              <a:rPr lang="en-US" altLang="ja-JP" dirty="0"/>
              <a:t>｢</a:t>
            </a:r>
            <a:r>
              <a:rPr lang="ja-JP" altLang="en-US" dirty="0"/>
              <a:t>医学研究科人間健康科学系専攻（〇〇課程〇〇コース〇〇系・課程）過去問請求</a:t>
            </a:r>
            <a:r>
              <a:rPr lang="en-US" altLang="ja-JP" dirty="0"/>
              <a:t>｣</a:t>
            </a:r>
            <a:r>
              <a:rPr lang="ja-JP" altLang="en-US" dirty="0"/>
              <a:t>と朱書してください。また、２５０円分の切手を貼付してください。返信用封筒は、以下宛先に郵送してください。</a:t>
            </a:r>
            <a:br>
              <a:rPr lang="ja-JP" altLang="en-US" dirty="0"/>
            </a:br>
            <a:r>
              <a:rPr lang="ja-JP" altLang="en-US" dirty="0"/>
              <a:t/>
            </a:r>
            <a:br>
              <a:rPr lang="ja-JP" altLang="en-US" dirty="0"/>
            </a:br>
            <a:r>
              <a:rPr lang="ja-JP" altLang="en-US" dirty="0"/>
              <a:t>〒</a:t>
            </a:r>
            <a:r>
              <a:rPr lang="en-US" altLang="ja-JP" dirty="0"/>
              <a:t>606-8501</a:t>
            </a:r>
            <a:r>
              <a:rPr lang="ja-JP" altLang="en-US" dirty="0"/>
              <a:t>　京都市左京区吉田近衛町</a:t>
            </a:r>
            <a:br>
              <a:rPr lang="ja-JP" altLang="en-US" dirty="0"/>
            </a:br>
            <a:r>
              <a:rPr lang="ja-JP" altLang="en-US" dirty="0"/>
              <a:t>京都大学大学院医学研究科教務課人間健康教務掛　宛</a:t>
            </a:r>
            <a:br>
              <a:rPr lang="ja-JP" altLang="en-US" dirty="0"/>
            </a:br>
            <a:r>
              <a:rPr lang="ja-JP" altLang="en-US" sz="2600" dirty="0" smtClean="0"/>
              <a:t>場所</a:t>
            </a:r>
            <a:r>
              <a:rPr lang="ja-JP" altLang="en-US" sz="2600" dirty="0"/>
              <a:t>：</a:t>
            </a:r>
            <a:r>
              <a:rPr lang="ja-JP" altLang="en-US" sz="2600" dirty="0" smtClean="0"/>
              <a:t>医学部</a:t>
            </a:r>
            <a:r>
              <a:rPr lang="ja-JP" altLang="en-US" sz="2600" dirty="0"/>
              <a:t>Ｃ棟</a:t>
            </a:r>
            <a:r>
              <a:rPr lang="ja-JP" altLang="en-US" sz="2600" dirty="0" smtClean="0"/>
              <a:t>１階</a:t>
            </a:r>
            <a:r>
              <a:rPr lang="ja-JP" altLang="en-US" sz="2600" dirty="0"/>
              <a:t/>
            </a:r>
            <a:br>
              <a:rPr lang="ja-JP" altLang="en-US" sz="2600" dirty="0"/>
            </a:br>
            <a:r>
              <a:rPr lang="ja-JP" altLang="en-US" sz="2600" dirty="0" smtClean="0"/>
              <a:t>受付</a:t>
            </a:r>
            <a:r>
              <a:rPr lang="ja-JP" altLang="en-US" sz="2600" dirty="0"/>
              <a:t>時間</a:t>
            </a:r>
            <a:r>
              <a:rPr lang="ja-JP" altLang="en-US" sz="2600" dirty="0" smtClean="0"/>
              <a:t>：平日の午前</a:t>
            </a:r>
            <a:r>
              <a:rPr lang="ja-JP" altLang="en-US" sz="2600" dirty="0"/>
              <a:t>９時～午後</a:t>
            </a:r>
            <a:r>
              <a:rPr lang="ja-JP" altLang="en-US" sz="2600" dirty="0" smtClean="0"/>
              <a:t>５時</a:t>
            </a:r>
            <a:endParaRPr kumimoji="1" lang="ja-JP" altLang="en-US" sz="2600" dirty="0"/>
          </a:p>
        </p:txBody>
      </p:sp>
    </p:spTree>
    <p:extLst>
      <p:ext uri="{BB962C8B-B14F-4D97-AF65-F5344CB8AC3E}">
        <p14:creationId xmlns:p14="http://schemas.microsoft.com/office/powerpoint/2010/main" val="356933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AE43A5-C37D-4299-8D3A-036EC1E15C14}"/>
              </a:ext>
            </a:extLst>
          </p:cNvPr>
          <p:cNvSpPr>
            <a:spLocks noGrp="1"/>
          </p:cNvSpPr>
          <p:nvPr>
            <p:ph type="title"/>
          </p:nvPr>
        </p:nvSpPr>
        <p:spPr/>
        <p:txBody>
          <a:bodyPr>
            <a:normAutofit fontScale="90000"/>
          </a:bodyPr>
          <a:lstStyle/>
          <a:p>
            <a:r>
              <a:rPr kumimoji="1" lang="ja-JP" altLang="en-US" sz="3600" dirty="0" smtClean="0">
                <a:solidFill>
                  <a:srgbClr val="00B050"/>
                </a:solidFill>
              </a:rPr>
              <a:t>お知らせ④</a:t>
            </a:r>
            <a:r>
              <a:rPr kumimoji="1" lang="en-US" altLang="ja-JP" dirty="0" smtClean="0"/>
              <a:t/>
            </a:r>
            <a:br>
              <a:rPr kumimoji="1" lang="en-US" altLang="ja-JP" dirty="0" smtClean="0"/>
            </a:br>
            <a:r>
              <a:rPr kumimoji="1" lang="ja-JP" altLang="en-US" sz="4000" dirty="0" smtClean="0"/>
              <a:t>医学研究科人間健康科学系専攻修士</a:t>
            </a:r>
            <a:r>
              <a:rPr kumimoji="1" lang="ja-JP" altLang="en-US" sz="4000" dirty="0"/>
              <a:t>課程・博士後期課程の改組および</a:t>
            </a:r>
            <a:r>
              <a:rPr kumimoji="1" lang="ja-JP" altLang="en-US" sz="4000" dirty="0" smtClean="0"/>
              <a:t>募集</a:t>
            </a:r>
            <a:r>
              <a:rPr lang="ja-JP" altLang="en-US" sz="4000" dirty="0"/>
              <a:t>人員</a:t>
            </a:r>
            <a:r>
              <a:rPr kumimoji="1" lang="ja-JP" altLang="en-US" sz="4000" dirty="0" smtClean="0"/>
              <a:t>の</a:t>
            </a:r>
            <a:r>
              <a:rPr kumimoji="1" lang="ja-JP" altLang="en-US" sz="4000" dirty="0"/>
              <a:t>変更について（予告）</a:t>
            </a:r>
          </a:p>
        </p:txBody>
      </p:sp>
      <p:sp>
        <p:nvSpPr>
          <p:cNvPr id="3" name="コンテンツ プレースホルダー 2">
            <a:extLst>
              <a:ext uri="{FF2B5EF4-FFF2-40B4-BE49-F238E27FC236}">
                <a16:creationId xmlns:a16="http://schemas.microsoft.com/office/drawing/2014/main" id="{02491D52-BC49-4360-9300-1F7DEF5654B1}"/>
              </a:ext>
            </a:extLst>
          </p:cNvPr>
          <p:cNvSpPr>
            <a:spLocks noGrp="1"/>
          </p:cNvSpPr>
          <p:nvPr>
            <p:ph idx="1"/>
          </p:nvPr>
        </p:nvSpPr>
        <p:spPr>
          <a:xfrm>
            <a:off x="658447" y="1974117"/>
            <a:ext cx="10515600" cy="4351338"/>
          </a:xfrm>
        </p:spPr>
        <p:txBody>
          <a:bodyPr>
            <a:normAutofit/>
          </a:bodyPr>
          <a:lstStyle/>
          <a:p>
            <a:r>
              <a:rPr lang="ja-JP" altLang="en-US" dirty="0"/>
              <a:t>本専攻では、令和</a:t>
            </a:r>
            <a:r>
              <a:rPr lang="en-US" altLang="ja-JP" dirty="0"/>
              <a:t>3</a:t>
            </a:r>
            <a:r>
              <a:rPr lang="ja-JP" altLang="en-US" dirty="0"/>
              <a:t>年（</a:t>
            </a:r>
            <a:r>
              <a:rPr lang="en-US" altLang="ja-JP" dirty="0"/>
              <a:t>2021</a:t>
            </a:r>
            <a:r>
              <a:rPr lang="ja-JP" altLang="en-US" dirty="0"/>
              <a:t>）年度から改組および募集人員の変更を計画しています</a:t>
            </a:r>
            <a:r>
              <a:rPr lang="ja-JP" altLang="en-US" dirty="0" smtClean="0"/>
              <a:t>。</a:t>
            </a:r>
            <a:r>
              <a:rPr lang="ja-JP" altLang="en-US" dirty="0"/>
              <a:t>この計画は、現在、文部科学省に申請中であり、審査において認められることを前提と</a:t>
            </a:r>
            <a:r>
              <a:rPr lang="ja-JP" altLang="en-US" dirty="0" smtClean="0"/>
              <a:t>したもの</a:t>
            </a:r>
            <a:r>
              <a:rPr lang="ja-JP" altLang="en-US" dirty="0"/>
              <a:t>です。そのため、審査の結果によっては内容を一部変更する場合があります。また、計画 が認められない場合は現行の制度のままとなります。 </a:t>
            </a:r>
            <a:endParaRPr lang="en-US" altLang="ja-JP" dirty="0"/>
          </a:p>
          <a:p>
            <a:r>
              <a:rPr kumimoji="1" lang="ja-JP" altLang="en-US" dirty="0"/>
              <a:t>改組計画と募集人員</a:t>
            </a:r>
            <a:endParaRPr kumimoji="1" lang="en-US" altLang="ja-JP" dirty="0"/>
          </a:p>
          <a:p>
            <a:pPr lvl="1"/>
            <a:r>
              <a:rPr kumimoji="1" lang="ja-JP" altLang="en-US" dirty="0" smtClean="0">
                <a:solidFill>
                  <a:srgbClr val="FF0000"/>
                </a:solidFill>
              </a:rPr>
              <a:t>修士課程</a:t>
            </a:r>
            <a:r>
              <a:rPr kumimoji="1" lang="ja-JP" altLang="en-US" dirty="0" smtClean="0"/>
              <a:t>：</a:t>
            </a:r>
            <a:r>
              <a:rPr kumimoji="1" lang="en-US" altLang="ja-JP" dirty="0" smtClean="0"/>
              <a:t>49</a:t>
            </a:r>
            <a:r>
              <a:rPr kumimoji="1" lang="ja-JP" altLang="en-US" dirty="0" smtClean="0"/>
              <a:t>名→</a:t>
            </a:r>
            <a:r>
              <a:rPr kumimoji="1" lang="en-US" altLang="ja-JP" dirty="0" smtClean="0"/>
              <a:t>70</a:t>
            </a:r>
            <a:r>
              <a:rPr kumimoji="1" lang="ja-JP" altLang="en-US" dirty="0" smtClean="0"/>
              <a:t>名　</a:t>
            </a:r>
            <a:r>
              <a:rPr lang="ja-JP" altLang="en-US" u="sng" dirty="0">
                <a:solidFill>
                  <a:srgbClr val="FF0000"/>
                </a:solidFill>
              </a:rPr>
              <a:t>増員</a:t>
            </a:r>
            <a:r>
              <a:rPr lang="en-US" altLang="ja-JP" u="sng" dirty="0" smtClean="0">
                <a:solidFill>
                  <a:srgbClr val="FF0000"/>
                </a:solidFill>
              </a:rPr>
              <a:t>21</a:t>
            </a:r>
            <a:r>
              <a:rPr lang="ja-JP" altLang="en-US" u="sng" dirty="0" smtClean="0">
                <a:solidFill>
                  <a:srgbClr val="FF0000"/>
                </a:solidFill>
              </a:rPr>
              <a:t>名</a:t>
            </a:r>
            <a:endParaRPr kumimoji="1" lang="en-US" altLang="ja-JP" u="sng" dirty="0" smtClean="0">
              <a:solidFill>
                <a:srgbClr val="FF0000"/>
              </a:solidFill>
            </a:endParaRPr>
          </a:p>
          <a:p>
            <a:pPr lvl="1"/>
            <a:r>
              <a:rPr lang="ja-JP" altLang="en-US" dirty="0" smtClean="0">
                <a:solidFill>
                  <a:srgbClr val="FF0000"/>
                </a:solidFill>
              </a:rPr>
              <a:t>博士後期課程</a:t>
            </a:r>
            <a:r>
              <a:rPr lang="ja-JP" altLang="en-US" dirty="0" smtClean="0"/>
              <a:t>：</a:t>
            </a:r>
            <a:r>
              <a:rPr lang="en-US" altLang="ja-JP" dirty="0" smtClean="0"/>
              <a:t>15</a:t>
            </a:r>
            <a:r>
              <a:rPr lang="ja-JP" altLang="en-US" dirty="0" smtClean="0"/>
              <a:t>名→</a:t>
            </a:r>
            <a:r>
              <a:rPr lang="en-US" altLang="ja-JP" dirty="0" smtClean="0"/>
              <a:t>25</a:t>
            </a:r>
            <a:r>
              <a:rPr lang="ja-JP" altLang="en-US" dirty="0" smtClean="0"/>
              <a:t>名</a:t>
            </a:r>
            <a:r>
              <a:rPr lang="ja-JP" altLang="en-US" dirty="0" smtClean="0">
                <a:solidFill>
                  <a:srgbClr val="FF0000"/>
                </a:solidFill>
              </a:rPr>
              <a:t>（内部進学者を含む）</a:t>
            </a:r>
            <a:r>
              <a:rPr lang="ja-JP" altLang="en-US" dirty="0" smtClean="0"/>
              <a:t>　</a:t>
            </a:r>
            <a:r>
              <a:rPr lang="ja-JP" altLang="en-US" u="sng" dirty="0">
                <a:solidFill>
                  <a:srgbClr val="FF0000"/>
                </a:solidFill>
              </a:rPr>
              <a:t>増員</a:t>
            </a:r>
            <a:r>
              <a:rPr lang="en-US" altLang="ja-JP" u="sng" dirty="0" smtClean="0">
                <a:solidFill>
                  <a:srgbClr val="FF0000"/>
                </a:solidFill>
              </a:rPr>
              <a:t>10</a:t>
            </a:r>
            <a:r>
              <a:rPr lang="ja-JP" altLang="en-US" u="sng" dirty="0" smtClean="0">
                <a:solidFill>
                  <a:srgbClr val="FF0000"/>
                </a:solidFill>
              </a:rPr>
              <a:t>名</a:t>
            </a:r>
            <a:endParaRPr kumimoji="1" lang="en-US" altLang="ja-JP" u="sng" dirty="0">
              <a:solidFill>
                <a:srgbClr val="FF0000"/>
              </a:solidFill>
            </a:endParaRPr>
          </a:p>
          <a:p>
            <a:r>
              <a:rPr kumimoji="1" lang="ja-JP" altLang="en-US" dirty="0"/>
              <a:t>入試概要</a:t>
            </a:r>
            <a:endParaRPr kumimoji="1" lang="en-US" altLang="ja-JP" dirty="0"/>
          </a:p>
          <a:p>
            <a:pPr lvl="1"/>
            <a:r>
              <a:rPr lang="ja-JP" altLang="en-US" dirty="0"/>
              <a:t>審査認定後、</a:t>
            </a:r>
            <a:r>
              <a:rPr lang="ja-JP" altLang="en-US" dirty="0">
                <a:solidFill>
                  <a:srgbClr val="FF0000"/>
                </a:solidFill>
              </a:rPr>
              <a:t>令和３（</a:t>
            </a:r>
            <a:r>
              <a:rPr lang="en-US" altLang="ja-JP" dirty="0">
                <a:solidFill>
                  <a:srgbClr val="FF0000"/>
                </a:solidFill>
              </a:rPr>
              <a:t>2021</a:t>
            </a:r>
            <a:r>
              <a:rPr lang="ja-JP" altLang="en-US" dirty="0">
                <a:solidFill>
                  <a:srgbClr val="FF0000"/>
                </a:solidFill>
              </a:rPr>
              <a:t>）</a:t>
            </a:r>
            <a:r>
              <a:rPr lang="ja-JP" altLang="en-US" dirty="0" smtClean="0">
                <a:solidFill>
                  <a:srgbClr val="FF0000"/>
                </a:solidFill>
              </a:rPr>
              <a:t>年</a:t>
            </a:r>
            <a:r>
              <a:rPr lang="en-US" altLang="ja-JP" dirty="0" smtClean="0">
                <a:solidFill>
                  <a:srgbClr val="FF0000"/>
                </a:solidFill>
              </a:rPr>
              <a:t>2</a:t>
            </a:r>
            <a:r>
              <a:rPr lang="ja-JP" altLang="en-US" dirty="0">
                <a:solidFill>
                  <a:srgbClr val="FF0000"/>
                </a:solidFill>
              </a:rPr>
              <a:t>月</a:t>
            </a:r>
            <a:r>
              <a:rPr lang="en-US" altLang="ja-JP" dirty="0" smtClean="0">
                <a:solidFill>
                  <a:srgbClr val="FF0000"/>
                </a:solidFill>
              </a:rPr>
              <a:t>17</a:t>
            </a:r>
            <a:r>
              <a:rPr lang="ja-JP" altLang="en-US" dirty="0" smtClean="0">
                <a:solidFill>
                  <a:srgbClr val="FF0000"/>
                </a:solidFill>
              </a:rPr>
              <a:t>日（水）、</a:t>
            </a:r>
            <a:r>
              <a:rPr lang="en-US" altLang="ja-JP" dirty="0" smtClean="0">
                <a:solidFill>
                  <a:srgbClr val="FF0000"/>
                </a:solidFill>
              </a:rPr>
              <a:t>19</a:t>
            </a:r>
            <a:r>
              <a:rPr lang="ja-JP" altLang="en-US" dirty="0" smtClean="0">
                <a:solidFill>
                  <a:srgbClr val="FF0000"/>
                </a:solidFill>
              </a:rPr>
              <a:t>日（金）予定</a:t>
            </a:r>
            <a:endParaRPr kumimoji="1" lang="en-US" altLang="ja-JP" dirty="0">
              <a:solidFill>
                <a:srgbClr val="FF0000"/>
              </a:solidFill>
            </a:endParaRPr>
          </a:p>
          <a:p>
            <a:pPr marL="0" indent="0">
              <a:buNone/>
            </a:pPr>
            <a:endParaRPr kumimoji="1" lang="en-US" altLang="ja-JP" dirty="0"/>
          </a:p>
          <a:p>
            <a:endParaRPr kumimoji="1" lang="en-US" altLang="ja-JP" dirty="0"/>
          </a:p>
        </p:txBody>
      </p:sp>
    </p:spTree>
    <p:extLst>
      <p:ext uri="{BB962C8B-B14F-4D97-AF65-F5344CB8AC3E}">
        <p14:creationId xmlns:p14="http://schemas.microsoft.com/office/powerpoint/2010/main" val="201376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7632" y="2508274"/>
            <a:ext cx="8057663" cy="3970216"/>
          </a:xfrm>
          <a:ln>
            <a:noFill/>
          </a:ln>
        </p:spPr>
        <p:txBody>
          <a:bodyPr>
            <a:noAutofit/>
          </a:bodyPr>
          <a:lstStyle/>
          <a:p>
            <a:pPr marL="457200" lvl="1" indent="0">
              <a:lnSpc>
                <a:spcPct val="120000"/>
              </a:lnSpc>
              <a:buNone/>
            </a:pPr>
            <a:r>
              <a:rPr lang="en-US" altLang="ja-JP" sz="1800" dirty="0" smtClean="0"/>
              <a:t>【</a:t>
            </a:r>
            <a:r>
              <a:rPr lang="ja-JP" altLang="en-US" sz="1800" dirty="0" smtClean="0"/>
              <a:t>大学院入学試験の</a:t>
            </a:r>
            <a:r>
              <a:rPr kumimoji="1" lang="ja-JP" altLang="en-US" sz="1800" dirty="0" smtClean="0"/>
              <a:t>詳細は、以下でご確認ください</a:t>
            </a:r>
            <a:r>
              <a:rPr kumimoji="1" lang="en-US" altLang="ja-JP" sz="1800" dirty="0" smtClean="0"/>
              <a:t>】</a:t>
            </a:r>
          </a:p>
          <a:p>
            <a:pPr lvl="1">
              <a:lnSpc>
                <a:spcPct val="120000"/>
              </a:lnSpc>
            </a:pPr>
            <a:r>
              <a:rPr lang="ja-JP" altLang="en-US" sz="1800" dirty="0"/>
              <a:t>「</a:t>
            </a:r>
            <a:r>
              <a:rPr kumimoji="1" lang="ja-JP" altLang="en-US" sz="1800" dirty="0" smtClean="0"/>
              <a:t>令和３（</a:t>
            </a:r>
            <a:r>
              <a:rPr kumimoji="1" lang="en-US" altLang="ja-JP" sz="1800" dirty="0" smtClean="0"/>
              <a:t>202</a:t>
            </a:r>
            <a:r>
              <a:rPr kumimoji="1" lang="ja-JP" altLang="en-US" sz="1800" dirty="0" smtClean="0"/>
              <a:t>１）年度　京都大学大学院医学研究科人間健康科学系専攻</a:t>
            </a:r>
            <a:endParaRPr kumimoji="1" lang="en-US" altLang="ja-JP" sz="1800" dirty="0" smtClean="0"/>
          </a:p>
          <a:p>
            <a:pPr marL="457200" lvl="1" indent="0">
              <a:lnSpc>
                <a:spcPct val="120000"/>
              </a:lnSpc>
              <a:buNone/>
            </a:pPr>
            <a:r>
              <a:rPr lang="ja-JP" altLang="en-US" sz="1800" dirty="0"/>
              <a:t>　</a:t>
            </a:r>
            <a:r>
              <a:rPr kumimoji="1" lang="ja-JP" altLang="en-US" sz="1800" dirty="0" smtClean="0"/>
              <a:t>（修士課程、博士後期課程）学生募集要項」</a:t>
            </a:r>
            <a:endParaRPr kumimoji="1" lang="en-US" altLang="ja-JP" sz="1800" dirty="0" smtClean="0"/>
          </a:p>
          <a:p>
            <a:pPr lvl="1">
              <a:lnSpc>
                <a:spcPct val="120000"/>
              </a:lnSpc>
            </a:pPr>
            <a:r>
              <a:rPr kumimoji="1" lang="ja-JP" altLang="en-US" sz="1800" dirty="0" smtClean="0"/>
              <a:t>大学院入試（人間健康科学系専攻）ホーム</a:t>
            </a:r>
            <a:r>
              <a:rPr kumimoji="1" lang="ja-JP" altLang="en-US" sz="1800" dirty="0" err="1" smtClean="0"/>
              <a:t>ぺ</a:t>
            </a:r>
            <a:r>
              <a:rPr kumimoji="1" lang="ja-JP" altLang="en-US" sz="1800" dirty="0" smtClean="0"/>
              <a:t>ージ</a:t>
            </a:r>
            <a:endParaRPr kumimoji="1" lang="en-US" altLang="ja-JP" sz="1800" dirty="0" smtClean="0"/>
          </a:p>
          <a:p>
            <a:pPr marL="457200" lvl="1" indent="0">
              <a:lnSpc>
                <a:spcPct val="120000"/>
              </a:lnSpc>
              <a:buNone/>
            </a:pPr>
            <a:r>
              <a:rPr lang="en-US" altLang="ja-JP" sz="1800" dirty="0" smtClean="0">
                <a:hlinkClick r:id="rId2"/>
              </a:rPr>
              <a:t>http</a:t>
            </a:r>
            <a:r>
              <a:rPr lang="en-US" altLang="ja-JP" sz="1800" dirty="0">
                <a:hlinkClick r:id="rId2"/>
              </a:rPr>
              <a:t>://www.med.kyoto-u.ac.jp/apply/entrance_examination/#</a:t>
            </a:r>
            <a:r>
              <a:rPr lang="en-US" altLang="ja-JP" sz="1800" dirty="0" smtClean="0">
                <a:hlinkClick r:id="rId2"/>
              </a:rPr>
              <a:t>hs_ghs</a:t>
            </a:r>
            <a:endParaRPr lang="en-US" altLang="ja-JP" sz="1800" dirty="0"/>
          </a:p>
          <a:p>
            <a:pPr marL="457200" lvl="1" indent="0">
              <a:buNone/>
            </a:pPr>
            <a:r>
              <a:rPr kumimoji="1" lang="en-US" altLang="ja-JP" sz="1800" dirty="0" smtClean="0"/>
              <a:t>【</a:t>
            </a:r>
            <a:r>
              <a:rPr kumimoji="1" lang="ja-JP" altLang="en-US" sz="1800" dirty="0" smtClean="0"/>
              <a:t>お問合せ先</a:t>
            </a:r>
            <a:r>
              <a:rPr kumimoji="1" lang="en-US" altLang="ja-JP" sz="1800" dirty="0" smtClean="0"/>
              <a:t>】</a:t>
            </a:r>
          </a:p>
          <a:p>
            <a:pPr marL="457200" lvl="1" indent="0">
              <a:lnSpc>
                <a:spcPct val="120000"/>
              </a:lnSpc>
              <a:buNone/>
            </a:pPr>
            <a:r>
              <a:rPr lang="ja-JP" altLang="en-US" sz="1800" dirty="0"/>
              <a:t>〒</a:t>
            </a:r>
            <a:r>
              <a:rPr lang="en-US" altLang="ja-JP" sz="1800" dirty="0"/>
              <a:t>606-8501</a:t>
            </a:r>
            <a:r>
              <a:rPr lang="ja-JP" altLang="en-US" sz="1800" dirty="0"/>
              <a:t>　京都市左京区吉田近衛町</a:t>
            </a:r>
            <a:br>
              <a:rPr lang="ja-JP" altLang="en-US" sz="1800" dirty="0"/>
            </a:br>
            <a:r>
              <a:rPr lang="ja-JP" altLang="en-US" sz="1800" dirty="0"/>
              <a:t>京都大学大学院医学研究科教務課人間健康教務掛　</a:t>
            </a:r>
            <a:endParaRPr lang="en-US" altLang="ja-JP" sz="1800" dirty="0" smtClean="0"/>
          </a:p>
          <a:p>
            <a:pPr marL="457200" lvl="1" indent="0">
              <a:lnSpc>
                <a:spcPct val="120000"/>
              </a:lnSpc>
              <a:buNone/>
            </a:pPr>
            <a:r>
              <a:rPr lang="ja-JP" altLang="en-US" sz="1800" dirty="0" smtClean="0"/>
              <a:t>電話：</a:t>
            </a:r>
            <a:r>
              <a:rPr lang="en-US" altLang="ja-JP" sz="1800" dirty="0" smtClean="0"/>
              <a:t>075-753-9313/9314</a:t>
            </a:r>
            <a:r>
              <a:rPr lang="ja-JP" altLang="en-US" sz="1800" dirty="0" smtClean="0"/>
              <a:t>（直通）</a:t>
            </a:r>
            <a:endParaRPr lang="en-US" altLang="ja-JP" sz="1800" dirty="0" smtClean="0"/>
          </a:p>
          <a:p>
            <a:pPr marL="457200" lvl="1" indent="0">
              <a:lnSpc>
                <a:spcPct val="120000"/>
              </a:lnSpc>
              <a:buNone/>
            </a:pPr>
            <a:r>
              <a:rPr lang="en-US" altLang="ja-JP" sz="1800" dirty="0" smtClean="0"/>
              <a:t>Email:060-992hs-kyomu@mail2.adm.kyoto-u.ac.jp</a:t>
            </a:r>
          </a:p>
          <a:p>
            <a:pPr marL="457200" lvl="1" indent="0">
              <a:lnSpc>
                <a:spcPct val="120000"/>
              </a:lnSpc>
              <a:buNone/>
            </a:pPr>
            <a:r>
              <a:rPr lang="ja-JP" altLang="en-US" sz="1800" dirty="0" smtClean="0"/>
              <a:t>問合せ時間：平日の午前</a:t>
            </a:r>
            <a:r>
              <a:rPr lang="ja-JP" altLang="en-US" sz="1800" dirty="0"/>
              <a:t>９時～午後</a:t>
            </a:r>
            <a:r>
              <a:rPr lang="ja-JP" altLang="en-US" sz="1800" dirty="0" smtClean="0"/>
              <a:t>５時</a:t>
            </a:r>
            <a:endParaRPr kumimoji="1" lang="ja-JP" altLang="en-US" sz="1800" dirty="0"/>
          </a:p>
        </p:txBody>
      </p:sp>
      <p:pic>
        <p:nvPicPr>
          <p:cNvPr id="4" name="図 3"/>
          <p:cNvPicPr>
            <a:picLocks noChangeAspect="1"/>
          </p:cNvPicPr>
          <p:nvPr/>
        </p:nvPicPr>
        <p:blipFill>
          <a:blip r:embed="rId3"/>
          <a:stretch>
            <a:fillRect/>
          </a:stretch>
        </p:blipFill>
        <p:spPr>
          <a:xfrm>
            <a:off x="8891885" y="3370812"/>
            <a:ext cx="2644164" cy="2480529"/>
          </a:xfrm>
          <a:prstGeom prst="rect">
            <a:avLst/>
          </a:prstGeom>
        </p:spPr>
      </p:pic>
      <p:sp>
        <p:nvSpPr>
          <p:cNvPr id="2" name="テキスト ボックス 1"/>
          <p:cNvSpPr txBox="1"/>
          <p:nvPr/>
        </p:nvSpPr>
        <p:spPr>
          <a:xfrm>
            <a:off x="507632" y="295698"/>
            <a:ext cx="10830209" cy="2031325"/>
          </a:xfrm>
          <a:prstGeom prst="rect">
            <a:avLst/>
          </a:prstGeom>
          <a:noFill/>
          <a:ln w="28575">
            <a:solidFill>
              <a:srgbClr val="FF0000"/>
            </a:solidFill>
          </a:ln>
        </p:spPr>
        <p:txBody>
          <a:bodyPr wrap="none" rtlCol="0">
            <a:spAutoFit/>
          </a:bodyPr>
          <a:lstStyle/>
          <a:p>
            <a:r>
              <a:rPr kumimoji="1" lang="ja-JP" altLang="en-US" sz="3600" b="1" dirty="0" smtClean="0">
                <a:solidFill>
                  <a:srgbClr val="00B050"/>
                </a:solidFill>
                <a:latin typeface="ＭＳ Ｐゴシック" panose="020B0600070205080204" pitchFamily="50" charset="-128"/>
                <a:ea typeface="ＭＳ Ｐゴシック" panose="020B0600070205080204" pitchFamily="50" charset="-128"/>
              </a:rPr>
              <a:t>各分野の研究内容の紹介については、</a:t>
            </a:r>
            <a:endParaRPr kumimoji="1" lang="en-US" altLang="ja-JP" sz="3600" b="1" dirty="0" smtClean="0">
              <a:solidFill>
                <a:srgbClr val="00B050"/>
              </a:solidFill>
              <a:latin typeface="ＭＳ Ｐゴシック" panose="020B0600070205080204" pitchFamily="50" charset="-128"/>
              <a:ea typeface="ＭＳ Ｐゴシック" panose="020B0600070205080204" pitchFamily="50" charset="-128"/>
            </a:endParaRPr>
          </a:p>
          <a:p>
            <a:r>
              <a:rPr kumimoji="1" lang="ja-JP" altLang="en-US" sz="3600" b="1" dirty="0" smtClean="0">
                <a:solidFill>
                  <a:srgbClr val="00B050"/>
                </a:solidFill>
                <a:latin typeface="ＭＳ Ｐゴシック" panose="020B0600070205080204" pitchFamily="50" charset="-128"/>
                <a:ea typeface="ＭＳ Ｐゴシック" panose="020B0600070205080204" pitchFamily="50" charset="-128"/>
              </a:rPr>
              <a:t>看護科学コースの独自ホームページをご参照ください。</a:t>
            </a:r>
            <a:endParaRPr kumimoji="1" lang="en-US" altLang="ja-JP" sz="3600" b="1" dirty="0" smtClean="0">
              <a:solidFill>
                <a:srgbClr val="00B050"/>
              </a:solidFill>
              <a:latin typeface="ＭＳ Ｐゴシック" panose="020B0600070205080204" pitchFamily="50" charset="-128"/>
              <a:ea typeface="ＭＳ Ｐゴシック" panose="020B0600070205080204" pitchFamily="50" charset="-128"/>
            </a:endParaRPr>
          </a:p>
          <a:p>
            <a:r>
              <a:rPr lang="en-US" altLang="ja-JP" sz="3600" b="1" dirty="0">
                <a:latin typeface="ＭＳ Ｐゴシック" panose="020B0600070205080204" pitchFamily="50" charset="-128"/>
                <a:ea typeface="ＭＳ Ｐゴシック" panose="020B0600070205080204" pitchFamily="50" charset="-128"/>
                <a:hlinkClick r:id="rId4"/>
              </a:rPr>
              <a:t>http://www.nursing.hs.med.kyoto-u.ac.jp/</a:t>
            </a:r>
            <a:endParaRPr kumimoji="1" lang="en-US" altLang="ja-JP" sz="3600" b="1" dirty="0" smtClean="0">
              <a:latin typeface="ＭＳ Ｐゴシック" panose="020B0600070205080204" pitchFamily="50" charset="-128"/>
              <a:ea typeface="ＭＳ Ｐゴシック" panose="020B0600070205080204" pitchFamily="50" charset="-128"/>
            </a:endParaRPr>
          </a:p>
          <a:p>
            <a:endParaRPr kumimoji="1" lang="ja-JP" altLang="en-US" dirty="0"/>
          </a:p>
        </p:txBody>
      </p:sp>
    </p:spTree>
    <p:extLst>
      <p:ext uri="{BB962C8B-B14F-4D97-AF65-F5344CB8AC3E}">
        <p14:creationId xmlns:p14="http://schemas.microsoft.com/office/powerpoint/2010/main" val="13228673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676</Words>
  <Application>Microsoft Office PowerPoint</Application>
  <PresentationFormat>ワイド画面</PresentationFormat>
  <Paragraphs>59</Paragraphs>
  <Slides>10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ＭＳ Ｐゴシック</vt:lpstr>
      <vt:lpstr>游ゴシック</vt:lpstr>
      <vt:lpstr>游ゴシック Light</vt:lpstr>
      <vt:lpstr>Arial</vt:lpstr>
      <vt:lpstr>Office テーマ</vt:lpstr>
      <vt:lpstr>「看護科学コース」について</vt:lpstr>
      <vt:lpstr>ご紹介</vt:lpstr>
      <vt:lpstr>修士課程　　</vt:lpstr>
      <vt:lpstr>博士後期課程　</vt:lpstr>
      <vt:lpstr>お知らせ① 医学研究科人間健康科学系専攻（修士課程）における 外部試験の利用等について（2020/5/22）</vt:lpstr>
      <vt:lpstr>お知らせ② 医学研究科人間健康科学系専攻（修士課程） 入学試験における出題方法の変更について（2020/5/22）</vt:lpstr>
      <vt:lpstr>お知らせ③ 過去入試問題の請求について（2020/5/25）</vt:lpstr>
      <vt:lpstr>お知らせ④ 医学研究科人間健康科学系専攻修士課程・博士後期課程の改組および募集人員の変更について（予告）</vt:lpstr>
      <vt:lpstr>PowerPoint プレゼンテーション</vt:lpstr>
      <vt:lpstr>みなさまのチャレンジをお待ちしています！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看護科学コース 大学院説明会</dc:title>
  <dc:creator>hs-pc</dc:creator>
  <cp:lastModifiedBy>Tamura</cp:lastModifiedBy>
  <cp:revision>44</cp:revision>
  <dcterms:created xsi:type="dcterms:W3CDTF">2020-05-31T04:09:11Z</dcterms:created>
  <dcterms:modified xsi:type="dcterms:W3CDTF">2020-06-10T02:21:59Z</dcterms:modified>
</cp:coreProperties>
</file>